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6"/>
  </p:notesMasterIdLst>
  <p:handoutMasterIdLst>
    <p:handoutMasterId r:id="rId17"/>
  </p:handoutMasterIdLst>
  <p:sldIdLst>
    <p:sldId id="257" r:id="rId5"/>
    <p:sldId id="295" r:id="rId6"/>
    <p:sldId id="288" r:id="rId7"/>
    <p:sldId id="282" r:id="rId8"/>
    <p:sldId id="294" r:id="rId9"/>
    <p:sldId id="296" r:id="rId10"/>
    <p:sldId id="297" r:id="rId11"/>
    <p:sldId id="298" r:id="rId12"/>
    <p:sldId id="261" r:id="rId13"/>
    <p:sldId id="283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A93A7-C0D7-40CE-AE1C-F6B2C6863403}" v="2" dt="2024-08-15T20:42:06.903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94" autoAdjust="0"/>
  </p:normalViewPr>
  <p:slideViewPr>
    <p:cSldViewPr snapToGrid="0">
      <p:cViewPr varScale="1">
        <p:scale>
          <a:sx n="82" d="100"/>
          <a:sy n="82" d="100"/>
        </p:scale>
        <p:origin x="8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Sanchez" userId="236216c4fdf0e569" providerId="LiveId" clId="{F56A93A7-C0D7-40CE-AE1C-F6B2C6863403}"/>
    <pc:docChg chg="custSel modSld">
      <pc:chgData name="Carlos Sanchez" userId="236216c4fdf0e569" providerId="LiveId" clId="{F56A93A7-C0D7-40CE-AE1C-F6B2C6863403}" dt="2024-08-15T22:53:04.532" v="676" actId="20577"/>
      <pc:docMkLst>
        <pc:docMk/>
      </pc:docMkLst>
      <pc:sldChg chg="addSp modSp mod">
        <pc:chgData name="Carlos Sanchez" userId="236216c4fdf0e569" providerId="LiveId" clId="{F56A93A7-C0D7-40CE-AE1C-F6B2C6863403}" dt="2024-08-15T22:50:01" v="632" actId="20577"/>
        <pc:sldMkLst>
          <pc:docMk/>
          <pc:sldMk cId="435195399" sldId="257"/>
        </pc:sldMkLst>
        <pc:spChg chg="mod">
          <ac:chgData name="Carlos Sanchez" userId="236216c4fdf0e569" providerId="LiveId" clId="{F56A93A7-C0D7-40CE-AE1C-F6B2C6863403}" dt="2024-08-15T22:50:01" v="632" actId="20577"/>
          <ac:spMkLst>
            <pc:docMk/>
            <pc:sldMk cId="435195399" sldId="257"/>
            <ac:spMk id="3" creationId="{FEECEBD4-35BF-26BB-D438-DA43EBD5EE89}"/>
          </ac:spMkLst>
        </pc:spChg>
        <pc:spChg chg="add mod">
          <ac:chgData name="Carlos Sanchez" userId="236216c4fdf0e569" providerId="LiveId" clId="{F56A93A7-C0D7-40CE-AE1C-F6B2C6863403}" dt="2024-08-15T20:15:41.978" v="48" actId="1076"/>
          <ac:spMkLst>
            <pc:docMk/>
            <pc:sldMk cId="435195399" sldId="257"/>
            <ac:spMk id="15" creationId="{D3F34369-3402-242E-16B4-8750C6006DCB}"/>
          </ac:spMkLst>
        </pc:spChg>
      </pc:sldChg>
      <pc:sldChg chg="addSp delSp modSp mod">
        <pc:chgData name="Carlos Sanchez" userId="236216c4fdf0e569" providerId="LiveId" clId="{F56A93A7-C0D7-40CE-AE1C-F6B2C6863403}" dt="2024-08-15T22:53:04.532" v="676" actId="20577"/>
        <pc:sldMkLst>
          <pc:docMk/>
          <pc:sldMk cId="4242039281" sldId="283"/>
        </pc:sldMkLst>
        <pc:spChg chg="mod">
          <ac:chgData name="Carlos Sanchez" userId="236216c4fdf0e569" providerId="LiveId" clId="{F56A93A7-C0D7-40CE-AE1C-F6B2C6863403}" dt="2024-08-15T22:53:04.532" v="676" actId="20577"/>
          <ac:spMkLst>
            <pc:docMk/>
            <pc:sldMk cId="4242039281" sldId="283"/>
            <ac:spMk id="8" creationId="{17E1AEA8-BFC5-40B9-8D89-6D3E2C061422}"/>
          </ac:spMkLst>
        </pc:spChg>
        <pc:picChg chg="add mod">
          <ac:chgData name="Carlos Sanchez" userId="236216c4fdf0e569" providerId="LiveId" clId="{F56A93A7-C0D7-40CE-AE1C-F6B2C6863403}" dt="2024-08-15T20:43:37.610" v="604" actId="1076"/>
          <ac:picMkLst>
            <pc:docMk/>
            <pc:sldMk cId="4242039281" sldId="283"/>
            <ac:picMk id="3" creationId="{1BCA03D8-31CE-8A3A-14AA-F56B0E53950A}"/>
          </ac:picMkLst>
        </pc:picChg>
        <pc:picChg chg="del mod">
          <ac:chgData name="Carlos Sanchez" userId="236216c4fdf0e569" providerId="LiveId" clId="{F56A93A7-C0D7-40CE-AE1C-F6B2C6863403}" dt="2024-08-15T20:41:46.114" v="592" actId="478"/>
          <ac:picMkLst>
            <pc:docMk/>
            <pc:sldMk cId="4242039281" sldId="283"/>
            <ac:picMk id="10" creationId="{04540B64-3448-73A5-B228-3DB77F017ABB}"/>
          </ac:picMkLst>
        </pc:picChg>
        <pc:picChg chg="del mod">
          <ac:chgData name="Carlos Sanchez" userId="236216c4fdf0e569" providerId="LiveId" clId="{F56A93A7-C0D7-40CE-AE1C-F6B2C6863403}" dt="2024-08-15T20:41:48.093" v="593" actId="478"/>
          <ac:picMkLst>
            <pc:docMk/>
            <pc:sldMk cId="4242039281" sldId="283"/>
            <ac:picMk id="12" creationId="{BDA2B417-B865-B50C-AD72-AD25C1B4676D}"/>
          </ac:picMkLst>
        </pc:picChg>
        <pc:picChg chg="mod">
          <ac:chgData name="Carlos Sanchez" userId="236216c4fdf0e569" providerId="LiveId" clId="{F56A93A7-C0D7-40CE-AE1C-F6B2C6863403}" dt="2024-08-15T20:42:31.356" v="603" actId="1076"/>
          <ac:picMkLst>
            <pc:docMk/>
            <pc:sldMk cId="4242039281" sldId="283"/>
            <ac:picMk id="14" creationId="{DB2B5081-3AFC-7ED7-329F-B6FACCC8FA6F}"/>
          </ac:picMkLst>
        </pc:picChg>
        <pc:picChg chg="mod">
          <ac:chgData name="Carlos Sanchez" userId="236216c4fdf0e569" providerId="LiveId" clId="{F56A93A7-C0D7-40CE-AE1C-F6B2C6863403}" dt="2024-08-15T20:41:35.318" v="588" actId="1076"/>
          <ac:picMkLst>
            <pc:docMk/>
            <pc:sldMk cId="4242039281" sldId="283"/>
            <ac:picMk id="16" creationId="{68E99530-41D7-A364-5D88-F98EBD229E3E}"/>
          </ac:picMkLst>
        </pc:picChg>
        <pc:picChg chg="mod">
          <ac:chgData name="Carlos Sanchez" userId="236216c4fdf0e569" providerId="LiveId" clId="{F56A93A7-C0D7-40CE-AE1C-F6B2C6863403}" dt="2024-08-15T20:41:03.015" v="581" actId="1076"/>
          <ac:picMkLst>
            <pc:docMk/>
            <pc:sldMk cId="4242039281" sldId="283"/>
            <ac:picMk id="43" creationId="{9100BC91-12A3-DE75-3F38-9C17D39DC5E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47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5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7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7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60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4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6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64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4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7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374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>
            <a:extLst>
              <a:ext uri="{FF2B5EF4-FFF2-40B4-BE49-F238E27FC236}">
                <a16:creationId xmlns:a16="http://schemas.microsoft.com/office/drawing/2014/main" id="{C4293765-78A6-5206-26C2-E8817B283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470792" cy="6858000"/>
          </a:xfrm>
          <a:custGeom>
            <a:avLst/>
            <a:gdLst>
              <a:gd name="connsiteX0" fmla="*/ 0 w 7470792"/>
              <a:gd name="connsiteY0" fmla="*/ 0 h 6858000"/>
              <a:gd name="connsiteX1" fmla="*/ 7470792 w 7470792"/>
              <a:gd name="connsiteY1" fmla="*/ 0 h 6858000"/>
              <a:gd name="connsiteX2" fmla="*/ 5633197 w 7470792"/>
              <a:gd name="connsiteY2" fmla="*/ 6858000 h 6858000"/>
              <a:gd name="connsiteX3" fmla="*/ 0 w 74707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792" h="6858000">
                <a:moveTo>
                  <a:pt x="0" y="0"/>
                </a:moveTo>
                <a:lnTo>
                  <a:pt x="7470792" y="0"/>
                </a:lnTo>
                <a:lnTo>
                  <a:pt x="56331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4E351F-7451-86A3-5271-0D00B9EFA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860223-A40E-30ED-6832-0825A930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B6907E-F17B-783E-D454-DFC62D09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B12211-7E94-9534-6F2D-2AFD2EBE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580245-E985-EC3F-9385-D0F517F0C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5A82A3-E3DF-978F-4BD7-10E0F1075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DC40AE-D1CB-7535-22E2-E6D910FB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9144000" cy="3136738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78800"/>
            <a:ext cx="9144000" cy="1965960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35595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548640" anchor="b" anchorCtr="0">
            <a:noAutofit/>
          </a:bodyPr>
          <a:lstStyle>
            <a:lvl1pPr>
              <a:defRPr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3436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4297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274320" rIns="822960" bIns="548640" anchor="b" anchorCtr="0"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37307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F368C9-4803-45FD-A0BA-26B5679AF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79" y="286603"/>
            <a:ext cx="996696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EEE198-C7B9-2C56-05AC-997ADD4EE0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94560"/>
            <a:ext cx="6024003" cy="3754425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None/>
              <a:defRPr sz="2400"/>
            </a:lvl1pPr>
            <a:lvl2pPr marL="347472" indent="-347472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244AF500-76F9-CD01-586B-E1B35B735F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406640" y="2194560"/>
            <a:ext cx="4067175" cy="3754425"/>
          </a:xfrm>
          <a:solidFill>
            <a:schemeClr val="tx1">
              <a:lumMod val="85000"/>
              <a:lumOff val="15000"/>
            </a:schemeClr>
          </a:solidFill>
        </p:spPr>
        <p:txBody>
          <a:bodyPr lIns="274320" tIns="274320" rIns="274320" bIns="274320">
            <a:normAutofit/>
          </a:bodyPr>
          <a:lstStyle>
            <a:lvl1pPr marL="512064" indent="-512064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  <a:lvl2pPr marL="65836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2pPr>
            <a:lvl3pPr marL="84124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3pPr>
            <a:lvl4pPr marL="102412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4pPr>
            <a:lvl5pPr marL="120700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F1891-1ACC-4692-80A2-4F69EAAA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1493E3-605E-569A-BC16-ACFDDE98E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7280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13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5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DBCCDB-B58C-45B3-9E63-49F7B0819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334005"/>
            <a:ext cx="12192000" cy="2523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44128-E256-C1DC-AC6D-2BF10AC41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212" y="4609578"/>
            <a:ext cx="10058400" cy="129592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5212" y="5943600"/>
            <a:ext cx="10058400" cy="914400"/>
          </a:xfrm>
        </p:spPr>
        <p:txBody>
          <a:bodyPr lIns="9144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1500" dirty="0">
                <a:solidFill>
                  <a:schemeClr val="bg1"/>
                </a:solidFill>
              </a:rPr>
              <a:t>Click to add subtitle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B45578D-1855-4EC0-9E45-E1630D11AC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3400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93482C2-6151-4050-9F16-9952B0A017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8432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2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3" r:id="rId15"/>
    <p:sldLayoutId id="2147483684" r:id="rId16"/>
    <p:sldLayoutId id="2147483692" r:id="rId17"/>
    <p:sldLayoutId id="2147483693" r:id="rId18"/>
    <p:sldLayoutId id="2147483694" r:id="rId19"/>
    <p:sldLayoutId id="214748369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loinmigracion.com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62" y="1565031"/>
            <a:ext cx="5791200" cy="3136738"/>
          </a:xfrm>
          <a:noFill/>
        </p:spPr>
        <p:txBody>
          <a:bodyPr/>
          <a:lstStyle/>
          <a:p>
            <a:r>
              <a:rPr lang="en-US" sz="4000" b="1" dirty="0" err="1">
                <a:solidFill>
                  <a:schemeClr val="bg1"/>
                </a:solidFill>
              </a:rPr>
              <a:t>Adquiera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propiedad</a:t>
            </a:r>
            <a:r>
              <a:rPr lang="en-US" sz="4000" b="1" dirty="0">
                <a:solidFill>
                  <a:schemeClr val="bg1"/>
                </a:solidFill>
              </a:rPr>
              <a:t> en U.S.A. DE MANERA FACIL…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DE LA MANO DE LOS EXPERTOS!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2914" y="5080561"/>
            <a:ext cx="5498124" cy="1965960"/>
          </a:xfrm>
          <a:noFill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WWW,TUINVERSIONUSA.COM</a:t>
            </a:r>
          </a:p>
          <a:p>
            <a:r>
              <a:rPr lang="en-US" dirty="0">
                <a:solidFill>
                  <a:schemeClr val="bg1"/>
                </a:solidFill>
              </a:rPr>
              <a:t>AMERIDREAM IMMIGRATION ASSOCIATES LLC </a:t>
            </a:r>
          </a:p>
          <a:p>
            <a:r>
              <a:rPr lang="en-US" dirty="0">
                <a:solidFill>
                  <a:schemeClr val="bg1"/>
                </a:solidFill>
              </a:rPr>
              <a:t>Dba </a:t>
            </a:r>
            <a:r>
              <a:rPr lang="en-US" dirty="0" err="1">
                <a:solidFill>
                  <a:schemeClr val="bg1"/>
                </a:solidFill>
              </a:rPr>
              <a:t>alo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inmigracion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WESTON FL U.S.A.</a:t>
            </a:r>
          </a:p>
        </p:txBody>
      </p:sp>
      <p:pic>
        <p:nvPicPr>
          <p:cNvPr id="4" name="Picture Placeholder 6" descr="Looking up view of a city with skyscrapers">
            <a:extLst>
              <a:ext uri="{FF2B5EF4-FFF2-40B4-BE49-F238E27FC236}">
                <a16:creationId xmlns:a16="http://schemas.microsoft.com/office/drawing/2014/main" id="{BF3CEF1F-FF49-945D-A2A5-1CB52CF53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1926" b="1"/>
          <a:stretch/>
        </p:blipFill>
        <p:spPr>
          <a:xfrm>
            <a:off x="5106080" y="0"/>
            <a:ext cx="7167982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pic>
        <p:nvPicPr>
          <p:cNvPr id="12" name="Picture 11" descr="A person in a suit and tie&#10;&#10;Description automatically generated">
            <a:extLst>
              <a:ext uri="{FF2B5EF4-FFF2-40B4-BE49-F238E27FC236}">
                <a16:creationId xmlns:a16="http://schemas.microsoft.com/office/drawing/2014/main" id="{405366C4-27A7-FEB1-0B31-9CA11FA6D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854" y="2524125"/>
            <a:ext cx="3038475" cy="4333875"/>
          </a:xfrm>
          <a:prstGeom prst="rect">
            <a:avLst/>
          </a:prstGeom>
        </p:spPr>
      </p:pic>
      <p:pic>
        <p:nvPicPr>
          <p:cNvPr id="14" name="Picture 13" descr="A blue and white logo with a white letter k&#10;&#10;Description automatically generated">
            <a:extLst>
              <a:ext uri="{FF2B5EF4-FFF2-40B4-BE49-F238E27FC236}">
                <a16:creationId xmlns:a16="http://schemas.microsoft.com/office/drawing/2014/main" id="{148DC5C0-E04D-1F19-9769-79394A5C2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141" y="158627"/>
            <a:ext cx="2571750" cy="17811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F34369-3402-242E-16B4-8750C6006DCB}"/>
              </a:ext>
            </a:extLst>
          </p:cNvPr>
          <p:cNvSpPr txBox="1"/>
          <p:nvPr/>
        </p:nvSpPr>
        <p:spPr>
          <a:xfrm>
            <a:off x="8395058" y="6236164"/>
            <a:ext cx="188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Carlos A Sanchez</a:t>
            </a:r>
          </a:p>
          <a:p>
            <a:r>
              <a:rPr lang="en-US" dirty="0">
                <a:solidFill>
                  <a:schemeClr val="bg1"/>
                </a:solidFill>
              </a:rPr>
              <a:t>Real Estate Agent </a:t>
            </a: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2" descr="A plane flying over a city">
            <a:extLst>
              <a:ext uri="{FF2B5EF4-FFF2-40B4-BE49-F238E27FC236}">
                <a16:creationId xmlns:a16="http://schemas.microsoft.com/office/drawing/2014/main" id="{9100BC91-12A3-DE75-3F38-9C17D39DC5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>
          <a:xfrm>
            <a:off x="7245751" y="0"/>
            <a:ext cx="4946249" cy="6903720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E1AEA8-BFC5-40B9-8D89-6D3E2C061422}"/>
              </a:ext>
            </a:extLst>
          </p:cNvPr>
          <p:cNvSpPr txBox="1">
            <a:spLocks/>
          </p:cNvSpPr>
          <p:nvPr/>
        </p:nvSpPr>
        <p:spPr>
          <a:xfrm>
            <a:off x="229723" y="445624"/>
            <a:ext cx="7713785" cy="44641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Excelente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oportunidad</a:t>
            </a:r>
            <a:r>
              <a:rPr lang="en-US" sz="2000" b="1" dirty="0">
                <a:solidFill>
                  <a:srgbClr val="FF0000"/>
                </a:solidFill>
              </a:rPr>
              <a:t> de Inversion!!</a:t>
            </a:r>
          </a:p>
          <a:p>
            <a:pPr marL="0" indent="0">
              <a:buNone/>
            </a:pPr>
            <a:r>
              <a:rPr lang="en-US" sz="2000" b="1" dirty="0" err="1"/>
              <a:t>Compre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propiedad</a:t>
            </a:r>
            <a:r>
              <a:rPr lang="en-US" sz="2000" b="1" dirty="0"/>
              <a:t>, </a:t>
            </a:r>
            <a:r>
              <a:rPr lang="en-US" sz="2000" b="1" dirty="0" err="1"/>
              <a:t>Nosotros</a:t>
            </a:r>
            <a:r>
              <a:rPr lang="en-US" sz="2000" b="1" dirty="0"/>
              <a:t> le </a:t>
            </a:r>
            <a:r>
              <a:rPr lang="en-US" sz="2000" b="1" dirty="0" err="1"/>
              <a:t>ayudamos</a:t>
            </a:r>
            <a:r>
              <a:rPr lang="en-US" sz="2000" b="1" dirty="0"/>
              <a:t> a </a:t>
            </a:r>
            <a:r>
              <a:rPr lang="en-US" sz="2000" b="1" dirty="0" err="1"/>
              <a:t>rentarla</a:t>
            </a:r>
            <a:r>
              <a:rPr lang="en-US" sz="2000" b="1" dirty="0"/>
              <a:t>!</a:t>
            </a:r>
          </a:p>
          <a:p>
            <a:pPr marL="0" indent="0">
              <a:buNone/>
            </a:pPr>
            <a:r>
              <a:rPr lang="en-US" sz="2000" dirty="0" err="1"/>
              <a:t>Regularmente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valor de la </a:t>
            </a:r>
            <a:r>
              <a:rPr lang="en-US" sz="2000" dirty="0" err="1"/>
              <a:t>renta</a:t>
            </a:r>
            <a:r>
              <a:rPr lang="en-US" sz="2000" dirty="0"/>
              <a:t> </a:t>
            </a:r>
            <a:r>
              <a:rPr lang="en-US" sz="2000" dirty="0" err="1"/>
              <a:t>cubrira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cuota</a:t>
            </a:r>
            <a:r>
              <a:rPr lang="en-US" sz="2000" dirty="0"/>
              <a:t> </a:t>
            </a:r>
            <a:r>
              <a:rPr lang="en-US" sz="2000" dirty="0" err="1"/>
              <a:t>hipotecaria</a:t>
            </a:r>
            <a:r>
              <a:rPr lang="en-US" sz="2000" dirty="0"/>
              <a:t>, la </a:t>
            </a:r>
            <a:r>
              <a:rPr lang="en-US" sz="2000" dirty="0" err="1"/>
              <a:t>cuota</a:t>
            </a:r>
            <a:r>
              <a:rPr lang="en-US" sz="2000" dirty="0"/>
              <a:t> </a:t>
            </a:r>
            <a:r>
              <a:rPr lang="en-US" sz="2000" dirty="0" err="1"/>
              <a:t>hipotecaria</a:t>
            </a:r>
            <a:r>
              <a:rPr lang="en-US" sz="2000" dirty="0"/>
              <a:t> </a:t>
            </a:r>
            <a:r>
              <a:rPr lang="en-US" sz="2000" dirty="0" err="1"/>
              <a:t>incluira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impuestos</a:t>
            </a:r>
            <a:r>
              <a:rPr lang="en-US" sz="2000" dirty="0"/>
              <a:t> y </a:t>
            </a:r>
            <a:r>
              <a:rPr lang="en-US" sz="2000" dirty="0" err="1"/>
              <a:t>seguros</a:t>
            </a:r>
            <a:r>
              <a:rPr lang="en-US" sz="2000" dirty="0"/>
              <a:t> de la </a:t>
            </a:r>
            <a:r>
              <a:rPr lang="en-US" sz="2000" dirty="0" err="1"/>
              <a:t>propiedad</a:t>
            </a:r>
            <a:r>
              <a:rPr lang="en-US" sz="2000" dirty="0"/>
              <a:t> </a:t>
            </a:r>
            <a:r>
              <a:rPr lang="en-US" sz="2000" dirty="0" err="1"/>
              <a:t>asi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capital y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intereses</a:t>
            </a:r>
            <a:r>
              <a:rPr lang="en-US" sz="2000" dirty="0"/>
              <a:t> del </a:t>
            </a:r>
            <a:r>
              <a:rPr lang="en-US" sz="2000" dirty="0" err="1"/>
              <a:t>prestamo</a:t>
            </a:r>
            <a:r>
              <a:rPr lang="en-US" sz="2000" dirty="0"/>
              <a:t> que </a:t>
            </a:r>
            <a:r>
              <a:rPr lang="en-US" sz="2000" dirty="0" err="1"/>
              <a:t>seran</a:t>
            </a:r>
            <a:r>
              <a:rPr lang="en-US" sz="2000" dirty="0"/>
              <a:t> </a:t>
            </a:r>
            <a:r>
              <a:rPr lang="en-US" sz="2000" dirty="0" err="1"/>
              <a:t>pagados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arrendatario</a:t>
            </a:r>
            <a:r>
              <a:rPr lang="en-US" sz="2000" dirty="0"/>
              <a:t> en </a:t>
            </a:r>
            <a:r>
              <a:rPr lang="en-US" sz="2000" dirty="0" err="1"/>
              <a:t>el</a:t>
            </a:r>
            <a:r>
              <a:rPr lang="en-US" sz="2000" dirty="0"/>
              <a:t> valor de la </a:t>
            </a:r>
            <a:r>
              <a:rPr lang="en-US" sz="2000" dirty="0" err="1"/>
              <a:t>renta</a:t>
            </a:r>
            <a:r>
              <a:rPr lang="en-US" sz="2000" dirty="0"/>
              <a:t>. </a:t>
            </a:r>
            <a:r>
              <a:rPr lang="en-US" sz="2000" dirty="0" err="1"/>
              <a:t>Preguntenos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opciones</a:t>
            </a:r>
            <a:r>
              <a:rPr lang="en-US" sz="2000" dirty="0"/>
              <a:t> de </a:t>
            </a:r>
            <a:r>
              <a:rPr lang="en-US" sz="2000" dirty="0" err="1"/>
              <a:t>renta</a:t>
            </a:r>
            <a:r>
              <a:rPr lang="en-US" sz="2000" dirty="0"/>
              <a:t> </a:t>
            </a:r>
            <a:r>
              <a:rPr lang="en-US" sz="2000" dirty="0" err="1"/>
              <a:t>anual</a:t>
            </a:r>
            <a:r>
              <a:rPr lang="en-US" sz="2000" dirty="0"/>
              <a:t> y de </a:t>
            </a:r>
            <a:r>
              <a:rPr lang="en-US" sz="2000" dirty="0" err="1"/>
              <a:t>temporada</a:t>
            </a:r>
            <a:r>
              <a:rPr lang="en-US" sz="2000" dirty="0"/>
              <a:t>. Tambien </a:t>
            </a:r>
            <a:r>
              <a:rPr lang="en-US" sz="2000" dirty="0" err="1"/>
              <a:t>tiene</a:t>
            </a:r>
            <a:r>
              <a:rPr lang="en-US" sz="2000" dirty="0"/>
              <a:t> </a:t>
            </a:r>
            <a:r>
              <a:rPr lang="en-US" sz="2000" dirty="0" err="1"/>
              <a:t>excelentes</a:t>
            </a:r>
            <a:r>
              <a:rPr lang="en-US" sz="2000" dirty="0"/>
              <a:t> </a:t>
            </a:r>
            <a:r>
              <a:rPr lang="en-US" sz="2000" dirty="0" err="1"/>
              <a:t>opciones</a:t>
            </a:r>
            <a:r>
              <a:rPr lang="en-US" sz="2000" dirty="0"/>
              <a:t> de </a:t>
            </a:r>
            <a:r>
              <a:rPr lang="en-US" sz="2000" dirty="0" err="1"/>
              <a:t>renta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Airbnb y </a:t>
            </a:r>
            <a:r>
              <a:rPr lang="en-US" sz="2000" dirty="0" err="1"/>
              <a:t>otras</a:t>
            </a:r>
            <a:r>
              <a:rPr lang="en-US" sz="2000" dirty="0"/>
              <a:t> </a:t>
            </a:r>
            <a:r>
              <a:rPr lang="en-US" sz="2000" dirty="0" err="1"/>
              <a:t>plataformas</a:t>
            </a:r>
            <a:r>
              <a:rPr lang="en-US" sz="2000" dirty="0"/>
              <a:t> </a:t>
            </a:r>
            <a:r>
              <a:rPr lang="en-US" sz="2000" dirty="0" err="1"/>
              <a:t>muy</a:t>
            </a:r>
            <a:r>
              <a:rPr lang="en-US" sz="2000" dirty="0"/>
              <a:t> </a:t>
            </a:r>
            <a:r>
              <a:rPr lang="en-US" sz="2000" dirty="0" err="1"/>
              <a:t>reconocidas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 err="1"/>
              <a:t>Compre</a:t>
            </a:r>
            <a:r>
              <a:rPr lang="en-US" sz="2000" b="1" dirty="0"/>
              <a:t> </a:t>
            </a:r>
            <a:r>
              <a:rPr lang="en-US" sz="2000" b="1" dirty="0" err="1"/>
              <a:t>ahora</a:t>
            </a:r>
            <a:r>
              <a:rPr lang="en-US" sz="2000" b="1" dirty="0"/>
              <a:t> y </a:t>
            </a:r>
            <a:r>
              <a:rPr lang="en-US" sz="2000" b="1" dirty="0" err="1"/>
              <a:t>construya</a:t>
            </a:r>
            <a:r>
              <a:rPr lang="en-US" sz="2000" b="1" dirty="0"/>
              <a:t> capital (equity) para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futuro</a:t>
            </a:r>
            <a:r>
              <a:rPr lang="en-US" sz="2000" b="1" dirty="0"/>
              <a:t>: </a:t>
            </a:r>
          </a:p>
          <a:p>
            <a:pPr marL="0" indent="0">
              <a:buNone/>
            </a:pPr>
            <a:r>
              <a:rPr lang="en-US" sz="2000" dirty="0"/>
              <a:t>Las </a:t>
            </a:r>
            <a:r>
              <a:rPr lang="en-US" sz="2000" dirty="0" err="1"/>
              <a:t>propiedades</a:t>
            </a:r>
            <a:r>
              <a:rPr lang="en-US" sz="2000" dirty="0"/>
              <a:t> </a:t>
            </a:r>
            <a:r>
              <a:rPr lang="en-US" sz="2000" dirty="0" err="1"/>
              <a:t>inmobiliarias</a:t>
            </a:r>
            <a:r>
              <a:rPr lang="en-US" sz="2000" dirty="0"/>
              <a:t> </a:t>
            </a:r>
            <a:r>
              <a:rPr lang="en-US" sz="2000" dirty="0" err="1"/>
              <a:t>pueden</a:t>
            </a:r>
            <a:r>
              <a:rPr lang="en-US" sz="2000" dirty="0"/>
              <a:t> </a:t>
            </a:r>
            <a:r>
              <a:rPr lang="en-US" sz="2000" dirty="0" err="1"/>
              <a:t>dejarle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excelente</a:t>
            </a:r>
            <a:r>
              <a:rPr lang="en-US" sz="2000" dirty="0"/>
              <a:t> </a:t>
            </a:r>
            <a:r>
              <a:rPr lang="en-US" sz="2000" dirty="0" err="1"/>
              <a:t>utilidad</a:t>
            </a:r>
            <a:r>
              <a:rPr lang="en-US" sz="2000" dirty="0"/>
              <a:t> en </a:t>
            </a:r>
            <a:r>
              <a:rPr lang="en-US" sz="2000" dirty="0" err="1"/>
              <a:t>mediano</a:t>
            </a:r>
            <a:r>
              <a:rPr lang="en-US" sz="2000" dirty="0"/>
              <a:t> </a:t>
            </a:r>
            <a:r>
              <a:rPr lang="en-US" sz="2000" dirty="0" err="1"/>
              <a:t>plazo</a:t>
            </a:r>
            <a:r>
              <a:rPr lang="en-US" sz="2000" dirty="0"/>
              <a:t> e </a:t>
            </a:r>
            <a:r>
              <a:rPr lang="en-US" sz="2000" dirty="0" err="1"/>
              <a:t>incluso</a:t>
            </a:r>
            <a:r>
              <a:rPr lang="en-US" sz="2000" dirty="0"/>
              <a:t> en </a:t>
            </a:r>
            <a:r>
              <a:rPr lang="en-US" sz="2000" dirty="0" err="1"/>
              <a:t>corto</a:t>
            </a:r>
            <a:r>
              <a:rPr lang="en-US" sz="2000" dirty="0"/>
              <a:t> </a:t>
            </a:r>
            <a:r>
              <a:rPr lang="en-US" sz="2000" dirty="0" err="1"/>
              <a:t>plazo</a:t>
            </a:r>
            <a:r>
              <a:rPr lang="en-US" sz="2000" dirty="0"/>
              <a:t> </a:t>
            </a:r>
            <a:r>
              <a:rPr lang="en-US" sz="2000" dirty="0" err="1"/>
              <a:t>depende</a:t>
            </a:r>
            <a:r>
              <a:rPr lang="en-US" sz="2000" dirty="0"/>
              <a:t> de la </a:t>
            </a:r>
            <a:r>
              <a:rPr lang="en-US" sz="2000" dirty="0" err="1"/>
              <a:t>estrategia</a:t>
            </a:r>
            <a:r>
              <a:rPr lang="en-US" sz="2000" dirty="0"/>
              <a:t> de </a:t>
            </a:r>
            <a:r>
              <a:rPr lang="en-US" sz="2000" dirty="0" err="1"/>
              <a:t>compra</a:t>
            </a:r>
            <a:r>
              <a:rPr lang="en-US" sz="2000" dirty="0"/>
              <a:t> que use y </a:t>
            </a:r>
            <a:r>
              <a:rPr lang="en-US" sz="2000" dirty="0" err="1"/>
              <a:t>como</a:t>
            </a:r>
            <a:r>
              <a:rPr lang="en-US" sz="2000" dirty="0"/>
              <a:t> se </a:t>
            </a:r>
            <a:r>
              <a:rPr lang="en-US" sz="2000" dirty="0" err="1"/>
              <a:t>encuentra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mercado al </a:t>
            </a:r>
            <a:r>
              <a:rPr lang="en-US" sz="2000" dirty="0" err="1"/>
              <a:t>momento</a:t>
            </a:r>
            <a:r>
              <a:rPr lang="en-US" sz="2000" dirty="0"/>
              <a:t> de la </a:t>
            </a:r>
            <a:r>
              <a:rPr lang="en-US" sz="2000" dirty="0" err="1"/>
              <a:t>compra</a:t>
            </a:r>
            <a:r>
              <a:rPr lang="en-US" sz="2000" dirty="0"/>
              <a:t>. Este </a:t>
            </a:r>
            <a:r>
              <a:rPr lang="en-US" sz="2000" dirty="0" err="1"/>
              <a:t>momento</a:t>
            </a:r>
            <a:r>
              <a:rPr lang="en-US" sz="2000" dirty="0"/>
              <a:t> es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mejor</a:t>
            </a:r>
            <a:r>
              <a:rPr lang="en-US" sz="2000" dirty="0"/>
              <a:t>.. </a:t>
            </a:r>
            <a:r>
              <a:rPr lang="en-US" sz="2000" dirty="0" err="1"/>
              <a:t>Consulte</a:t>
            </a:r>
            <a:r>
              <a:rPr lang="en-US" sz="2000" dirty="0"/>
              <a:t> un </a:t>
            </a:r>
            <a:r>
              <a:rPr lang="en-US" sz="2000" dirty="0" err="1"/>
              <a:t>experto</a:t>
            </a:r>
            <a:r>
              <a:rPr lang="en-US" sz="2000" dirty="0"/>
              <a:t> y </a:t>
            </a:r>
            <a:r>
              <a:rPr lang="en-US" sz="2000" dirty="0" err="1"/>
              <a:t>comprenda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</a:t>
            </a:r>
            <a:r>
              <a:rPr lang="en-US" sz="2000" dirty="0" err="1"/>
              <a:t>ahora</a:t>
            </a:r>
            <a:r>
              <a:rPr lang="en-US" sz="2000" dirty="0"/>
              <a:t> es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momento</a:t>
            </a:r>
            <a:r>
              <a:rPr lang="en-US" sz="2000" dirty="0"/>
              <a:t>!</a:t>
            </a:r>
          </a:p>
          <a:p>
            <a:pPr marL="0" indent="0">
              <a:buNone/>
            </a:pPr>
            <a:r>
              <a:rPr lang="en-US" sz="2000" b="1" dirty="0"/>
              <a:t>Si require </a:t>
            </a:r>
            <a:r>
              <a:rPr lang="en-US" sz="2000" b="1" dirty="0" err="1"/>
              <a:t>asesoria</a:t>
            </a:r>
            <a:r>
              <a:rPr lang="en-US" sz="2000" b="1" dirty="0"/>
              <a:t> en </a:t>
            </a:r>
            <a:r>
              <a:rPr lang="en-US" sz="2000" b="1" dirty="0" err="1"/>
              <a:t>Inmigracion</a:t>
            </a:r>
            <a:r>
              <a:rPr lang="en-US" sz="2000" b="1" dirty="0"/>
              <a:t>:</a:t>
            </a:r>
          </a:p>
          <a:p>
            <a:pPr marL="0" indent="0">
              <a:buNone/>
            </a:pPr>
            <a:r>
              <a:rPr lang="en-US" sz="2000" dirty="0"/>
              <a:t>Podemos </a:t>
            </a:r>
            <a:r>
              <a:rPr lang="en-US" sz="2000" dirty="0" err="1"/>
              <a:t>ayudarle</a:t>
            </a:r>
            <a:r>
              <a:rPr lang="en-US" sz="2000" dirty="0"/>
              <a:t> a </a:t>
            </a:r>
            <a:r>
              <a:rPr lang="en-US" sz="2000" dirty="0" err="1"/>
              <a:t>preparar</a:t>
            </a:r>
            <a:r>
              <a:rPr lang="en-US" sz="2000" dirty="0"/>
              <a:t> sus </a:t>
            </a:r>
            <a:r>
              <a:rPr lang="en-US" sz="2000" dirty="0" err="1"/>
              <a:t>formas</a:t>
            </a:r>
            <a:r>
              <a:rPr lang="en-US" sz="2000" dirty="0"/>
              <a:t> </a:t>
            </a:r>
            <a:r>
              <a:rPr lang="en-US" sz="2000" dirty="0" err="1"/>
              <a:t>migratorias</a:t>
            </a:r>
            <a:r>
              <a:rPr lang="en-US" sz="2000" dirty="0"/>
              <a:t>, no </a:t>
            </a:r>
            <a:r>
              <a:rPr lang="en-US" sz="2000" dirty="0" err="1"/>
              <a:t>somos</a:t>
            </a:r>
            <a:r>
              <a:rPr lang="en-US" sz="2000" dirty="0"/>
              <a:t> abogados de </a:t>
            </a:r>
            <a:r>
              <a:rPr lang="en-US" sz="2000" dirty="0" err="1"/>
              <a:t>inmigracion</a:t>
            </a:r>
            <a:r>
              <a:rPr lang="en-US" sz="2000" dirty="0"/>
              <a:t> </a:t>
            </a:r>
            <a:r>
              <a:rPr lang="en-US" sz="2000" dirty="0" err="1"/>
              <a:t>pero</a:t>
            </a:r>
            <a:r>
              <a:rPr lang="en-US" sz="2000" dirty="0"/>
              <a:t> </a:t>
            </a:r>
            <a:r>
              <a:rPr lang="en-US" sz="2000" dirty="0" err="1"/>
              <a:t>proveemos</a:t>
            </a:r>
            <a:r>
              <a:rPr lang="en-US" sz="2000" dirty="0"/>
              <a:t> un </a:t>
            </a:r>
            <a:r>
              <a:rPr lang="en-US" sz="2000" dirty="0" err="1"/>
              <a:t>servicio</a:t>
            </a:r>
            <a:r>
              <a:rPr lang="en-US" sz="2000" dirty="0"/>
              <a:t> 360 a </a:t>
            </a:r>
            <a:r>
              <a:rPr lang="en-US" sz="2000" dirty="0" err="1"/>
              <a:t>nuestros</a:t>
            </a:r>
            <a:r>
              <a:rPr lang="en-US" sz="2000" dirty="0"/>
              <a:t> </a:t>
            </a:r>
            <a:r>
              <a:rPr lang="en-US" sz="2000" dirty="0" err="1"/>
              <a:t>clientes</a:t>
            </a:r>
            <a:r>
              <a:rPr lang="en-US" sz="2000" dirty="0"/>
              <a:t> en </a:t>
            </a:r>
            <a:r>
              <a:rPr lang="en-US" sz="2000" dirty="0" err="1"/>
              <a:t>materia</a:t>
            </a:r>
            <a:r>
              <a:rPr lang="en-US" sz="2000" dirty="0"/>
              <a:t> </a:t>
            </a:r>
            <a:r>
              <a:rPr lang="en-US" sz="2000" dirty="0" err="1"/>
              <a:t>inmobiliaria</a:t>
            </a:r>
            <a:r>
              <a:rPr lang="en-US" sz="2000" dirty="0"/>
              <a:t> y </a:t>
            </a:r>
            <a:r>
              <a:rPr lang="en-US" sz="2000" dirty="0" err="1"/>
              <a:t>migratoria</a:t>
            </a:r>
            <a:r>
              <a:rPr lang="en-US" sz="2000" dirty="0"/>
              <a:t> en </a:t>
            </a:r>
            <a:r>
              <a:rPr lang="en-US" sz="2000" dirty="0" err="1"/>
              <a:t>los</a:t>
            </a:r>
            <a:r>
              <a:rPr lang="en-US" sz="2000" dirty="0"/>
              <a:t> Estados Unidos.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DB2B5081-3AFC-7ED7-329F-B6FACCC8F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72" y="5908523"/>
            <a:ext cx="1998673" cy="777262"/>
          </a:xfrm>
          <a:prstGeom prst="rect">
            <a:avLst/>
          </a:prstGeom>
        </p:spPr>
      </p:pic>
      <p:pic>
        <p:nvPicPr>
          <p:cNvPr id="16" name="Picture 15" descr="A circle with a flag and a group of people&#10;&#10;Description automatically generated">
            <a:extLst>
              <a:ext uri="{FF2B5EF4-FFF2-40B4-BE49-F238E27FC236}">
                <a16:creationId xmlns:a16="http://schemas.microsoft.com/office/drawing/2014/main" id="{68E99530-41D7-A364-5D88-F98EBD229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39" y="5724341"/>
            <a:ext cx="904366" cy="904366"/>
          </a:xfrm>
          <a:prstGeom prst="rect">
            <a:avLst/>
          </a:prstGeom>
        </p:spPr>
      </p:pic>
      <p:pic>
        <p:nvPicPr>
          <p:cNvPr id="3" name="Picture 2" descr="A blue and white logo with a white letter k&#10;&#10;Description automatically generated">
            <a:extLst>
              <a:ext uri="{FF2B5EF4-FFF2-40B4-BE49-F238E27FC236}">
                <a16:creationId xmlns:a16="http://schemas.microsoft.com/office/drawing/2014/main" id="{1BCA03D8-31CE-8A3A-14AA-F56B0E539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65" y="5546518"/>
            <a:ext cx="1819267" cy="126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733048-22A9-D939-B26C-9E8EDF36E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105425"/>
            <a:ext cx="5697415" cy="12033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Tel – </a:t>
            </a:r>
            <a:r>
              <a:rPr lang="en-US" dirty="0" err="1"/>
              <a:t>Whatsapp</a:t>
            </a:r>
            <a:r>
              <a:rPr lang="en-US" dirty="0"/>
              <a:t>: +1(786) 818-0611</a:t>
            </a:r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info@aloinmigracion.com</a:t>
            </a:r>
            <a:endParaRPr lang="en-US" dirty="0"/>
          </a:p>
          <a:p>
            <a:r>
              <a:rPr lang="en-US" dirty="0"/>
              <a:t>2200 N. Commerce Pkwy, Suite 200. Weston Fl 33326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Placeholder 7" descr="Business man sitting at a desk">
            <a:extLst>
              <a:ext uri="{FF2B5EF4-FFF2-40B4-BE49-F238E27FC236}">
                <a16:creationId xmlns:a16="http://schemas.microsoft.com/office/drawing/2014/main" id="{44F51528-7C6C-676D-62ED-40AB97D9C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pic>
        <p:nvPicPr>
          <p:cNvPr id="8" name="Picture Placeholder 9" descr="Handshake">
            <a:extLst>
              <a:ext uri="{FF2B5EF4-FFF2-40B4-BE49-F238E27FC236}">
                <a16:creationId xmlns:a16="http://schemas.microsoft.com/office/drawing/2014/main" id="{42986763-B4C8-5057-6222-0EC4939E71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pic>
        <p:nvPicPr>
          <p:cNvPr id="9" name="Picture Placeholder 11" descr="A group of people meeting in a room and writing">
            <a:extLst>
              <a:ext uri="{FF2B5EF4-FFF2-40B4-BE49-F238E27FC236}">
                <a16:creationId xmlns:a16="http://schemas.microsoft.com/office/drawing/2014/main" id="{140AE90F-CD65-3895-59E8-B7606863E8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/>
        </p:blipFill>
        <p:spPr/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94F64D-3811-74EF-1800-ED267FF1DFFC}"/>
              </a:ext>
            </a:extLst>
          </p:cNvPr>
          <p:cNvSpPr txBox="1">
            <a:spLocks/>
          </p:cNvSpPr>
          <p:nvPr/>
        </p:nvSpPr>
        <p:spPr>
          <a:xfrm>
            <a:off x="1008001" y="4577886"/>
            <a:ext cx="6343773" cy="78544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</a:rPr>
              <a:t>Comuniquese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ahora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mismo</a:t>
            </a:r>
            <a:r>
              <a:rPr lang="en-US" b="1" dirty="0">
                <a:solidFill>
                  <a:schemeClr val="bg1"/>
                </a:solidFill>
              </a:rPr>
              <a:t> con un </a:t>
            </a:r>
            <a:r>
              <a:rPr lang="en-US" b="1" dirty="0" err="1">
                <a:solidFill>
                  <a:schemeClr val="bg1"/>
                </a:solidFill>
              </a:rPr>
              <a:t>experto</a:t>
            </a:r>
            <a:r>
              <a:rPr lang="en-US" b="1" dirty="0">
                <a:solidFill>
                  <a:schemeClr val="bg1"/>
                </a:solidFill>
              </a:rPr>
              <a:t>!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26FE0F-7C95-DB39-839D-23D11BF836FC}"/>
              </a:ext>
            </a:extLst>
          </p:cNvPr>
          <p:cNvSpPr txBox="1">
            <a:spLocks/>
          </p:cNvSpPr>
          <p:nvPr/>
        </p:nvSpPr>
        <p:spPr>
          <a:xfrm>
            <a:off x="635001" y="709221"/>
            <a:ext cx="2788138" cy="93200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Conocimiento</a:t>
            </a:r>
            <a:endParaRPr lang="en-US" b="1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FACC3EC-E844-59EA-78EC-27C95E6701D4}"/>
              </a:ext>
            </a:extLst>
          </p:cNvPr>
          <p:cNvSpPr txBox="1">
            <a:spLocks/>
          </p:cNvSpPr>
          <p:nvPr/>
        </p:nvSpPr>
        <p:spPr>
          <a:xfrm>
            <a:off x="4563636" y="709221"/>
            <a:ext cx="2788138" cy="93200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Confianza</a:t>
            </a:r>
            <a:endParaRPr lang="en-US" b="1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75C56D1-939E-54C1-3740-1FEF47BFFCA7}"/>
              </a:ext>
            </a:extLst>
          </p:cNvPr>
          <p:cNvSpPr txBox="1">
            <a:spLocks/>
          </p:cNvSpPr>
          <p:nvPr/>
        </p:nvSpPr>
        <p:spPr>
          <a:xfrm>
            <a:off x="7888288" y="709221"/>
            <a:ext cx="2788138" cy="93200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Experiencia</a:t>
            </a:r>
            <a:endParaRPr lang="en-US" b="1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A close-up of a sign&#10;&#10;Description automatically generated">
            <a:extLst>
              <a:ext uri="{FF2B5EF4-FFF2-40B4-BE49-F238E27FC236}">
                <a16:creationId xmlns:a16="http://schemas.microsoft.com/office/drawing/2014/main" id="{680FB14C-3BB0-A71D-0251-C8D739A7F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16" y="4254539"/>
            <a:ext cx="32766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9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 group of people sitting at a table">
            <a:extLst>
              <a:ext uri="{FF2B5EF4-FFF2-40B4-BE49-F238E27FC236}">
                <a16:creationId xmlns:a16="http://schemas.microsoft.com/office/drawing/2014/main" id="{6BEAD192-141F-FDDE-021B-8674B81EE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/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27106E-9506-021E-1D3A-10B2BCC28E3B}"/>
              </a:ext>
            </a:extLst>
          </p:cNvPr>
          <p:cNvSpPr txBox="1">
            <a:spLocks/>
          </p:cNvSpPr>
          <p:nvPr/>
        </p:nvSpPr>
        <p:spPr>
          <a:xfrm>
            <a:off x="95616" y="562708"/>
            <a:ext cx="3982182" cy="397412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Que </a:t>
            </a:r>
            <a:r>
              <a:rPr lang="en-US" b="1" dirty="0" err="1">
                <a:solidFill>
                  <a:srgbClr val="FF0000"/>
                </a:solidFill>
              </a:rPr>
              <a:t>hacemos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Tu Inversion USA </a:t>
            </a:r>
            <a:r>
              <a:rPr lang="en-US" b="1" dirty="0" err="1"/>
              <a:t>tiene</a:t>
            </a:r>
            <a:r>
              <a:rPr lang="en-US" b="1" dirty="0"/>
              <a:t> la </a:t>
            </a:r>
            <a:r>
              <a:rPr lang="en-US" b="1" dirty="0" err="1"/>
              <a:t>experiencia</a:t>
            </a:r>
            <a:r>
              <a:rPr lang="en-US" dirty="0"/>
              <a:t> </a:t>
            </a:r>
            <a:r>
              <a:rPr lang="en-US" dirty="0" err="1"/>
              <a:t>asesorando</a:t>
            </a:r>
            <a:r>
              <a:rPr lang="en-US" dirty="0"/>
              <a:t> </a:t>
            </a:r>
            <a:r>
              <a:rPr lang="en-US" dirty="0" err="1"/>
              <a:t>clientes</a:t>
            </a:r>
            <a:r>
              <a:rPr lang="en-US" dirty="0"/>
              <a:t> locales e </a:t>
            </a:r>
            <a:r>
              <a:rPr lang="en-US" dirty="0" err="1"/>
              <a:t>internacionales</a:t>
            </a:r>
            <a:r>
              <a:rPr lang="en-US" b="1" dirty="0"/>
              <a:t> en la </a:t>
            </a:r>
            <a:r>
              <a:rPr lang="en-US" b="1" dirty="0" err="1"/>
              <a:t>adquisicion</a:t>
            </a:r>
            <a:r>
              <a:rPr lang="en-US" b="1" dirty="0"/>
              <a:t>, </a:t>
            </a:r>
            <a:r>
              <a:rPr lang="en-US" b="1" dirty="0" err="1"/>
              <a:t>venta</a:t>
            </a:r>
            <a:r>
              <a:rPr lang="en-US" b="1" dirty="0"/>
              <a:t> y </a:t>
            </a:r>
            <a:r>
              <a:rPr lang="en-US" b="1" dirty="0" err="1"/>
              <a:t>renta</a:t>
            </a:r>
            <a:r>
              <a:rPr lang="en-US" b="1" dirty="0"/>
              <a:t> </a:t>
            </a:r>
            <a:r>
              <a:rPr lang="en-US" dirty="0"/>
              <a:t>de </a:t>
            </a:r>
            <a:r>
              <a:rPr lang="en-US" dirty="0" err="1"/>
              <a:t>propiedades</a:t>
            </a:r>
            <a:r>
              <a:rPr lang="en-US" dirty="0"/>
              <a:t> </a:t>
            </a:r>
            <a:r>
              <a:rPr lang="en-US" dirty="0" err="1"/>
              <a:t>residenciales</a:t>
            </a:r>
            <a:r>
              <a:rPr lang="en-US" dirty="0"/>
              <a:t> en </a:t>
            </a:r>
            <a:r>
              <a:rPr lang="en-US" dirty="0" err="1"/>
              <a:t>los</a:t>
            </a:r>
            <a:r>
              <a:rPr lang="en-US" dirty="0"/>
              <a:t> Estados Unidos. </a:t>
            </a:r>
            <a:r>
              <a:rPr lang="en-US" dirty="0" err="1"/>
              <a:t>Especialmente</a:t>
            </a:r>
            <a:r>
              <a:rPr lang="en-US" dirty="0"/>
              <a:t> en la </a:t>
            </a:r>
            <a:r>
              <a:rPr lang="en-US" b="1" dirty="0"/>
              <a:t>Florida.</a:t>
            </a:r>
          </a:p>
          <a:p>
            <a:endParaRPr lang="en-US" dirty="0"/>
          </a:p>
        </p:txBody>
      </p:sp>
      <p:pic>
        <p:nvPicPr>
          <p:cNvPr id="10" name="Picture 9" descr="A blue and white logo with a white letter k&#10;&#10;Description automatically generated">
            <a:extLst>
              <a:ext uri="{FF2B5EF4-FFF2-40B4-BE49-F238E27FC236}">
                <a16:creationId xmlns:a16="http://schemas.microsoft.com/office/drawing/2014/main" id="{EBEC2DFC-4E59-F635-FE97-65A7A3ED2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07" y="4106830"/>
            <a:ext cx="2059598" cy="142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7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25" name="Picture Placeholder 6" descr="A city skyline">
            <a:extLst>
              <a:ext uri="{FF2B5EF4-FFF2-40B4-BE49-F238E27FC236}">
                <a16:creationId xmlns:a16="http://schemas.microsoft.com/office/drawing/2014/main" id="{086C9520-C924-5732-CC82-F0C4A533D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/>
        </p:blipFill>
        <p:spPr/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FAAE8F-2697-F30C-2C68-65ACC71E43C5}"/>
              </a:ext>
            </a:extLst>
          </p:cNvPr>
          <p:cNvSpPr txBox="1">
            <a:spLocks/>
          </p:cNvSpPr>
          <p:nvPr/>
        </p:nvSpPr>
        <p:spPr>
          <a:xfrm>
            <a:off x="4344959" y="2191557"/>
            <a:ext cx="5003006" cy="610772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Nuestros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Productos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endParaRPr lang="en-US" b="1" dirty="0"/>
          </a:p>
          <a:p>
            <a:r>
              <a:rPr lang="en-US" b="1" dirty="0" err="1"/>
              <a:t>Propiedades</a:t>
            </a:r>
            <a:r>
              <a:rPr lang="en-US" b="1" dirty="0"/>
              <a:t> </a:t>
            </a:r>
            <a:r>
              <a:rPr lang="en-US" b="1" dirty="0" err="1"/>
              <a:t>Nuevas</a:t>
            </a:r>
            <a:r>
              <a:rPr lang="en-US" b="1" dirty="0"/>
              <a:t> y </a:t>
            </a:r>
            <a:r>
              <a:rPr lang="en-US" b="1" dirty="0" err="1"/>
              <a:t>Usadas</a:t>
            </a:r>
            <a:endParaRPr lang="en-US" b="1" dirty="0"/>
          </a:p>
          <a:p>
            <a:r>
              <a:rPr lang="en-US" b="1" dirty="0" err="1"/>
              <a:t>Propiedades</a:t>
            </a:r>
            <a:r>
              <a:rPr lang="en-US" b="1" dirty="0"/>
              <a:t> para </a:t>
            </a:r>
            <a:r>
              <a:rPr lang="en-US" b="1" dirty="0" err="1"/>
              <a:t>Renta</a:t>
            </a: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South Florida (East):</a:t>
            </a:r>
            <a:r>
              <a:rPr lang="en-US" dirty="0"/>
              <a:t> Miami Area, Broward &amp; West Palm Beach.</a:t>
            </a:r>
          </a:p>
          <a:p>
            <a:pPr marL="0" indent="0">
              <a:buNone/>
            </a:pPr>
            <a:r>
              <a:rPr lang="en-US" b="1" dirty="0"/>
              <a:t>South Florida (West): </a:t>
            </a:r>
            <a:r>
              <a:rPr lang="en-US" dirty="0"/>
              <a:t>Naples, Cape Coral, Lehigh Acres, Ave Maria.</a:t>
            </a:r>
          </a:p>
          <a:p>
            <a:pPr marL="0" indent="0">
              <a:buNone/>
            </a:pPr>
            <a:r>
              <a:rPr lang="en-US" b="1" dirty="0"/>
              <a:t>Central Florida: </a:t>
            </a:r>
            <a:r>
              <a:rPr lang="en-US" dirty="0"/>
              <a:t>Orlando, Kissimmee, St Cloud.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blue and white logo with a white letter k&#10;&#10;Description automatically generated">
            <a:extLst>
              <a:ext uri="{FF2B5EF4-FFF2-40B4-BE49-F238E27FC236}">
                <a16:creationId xmlns:a16="http://schemas.microsoft.com/office/drawing/2014/main" id="{7FD8AD10-CCD6-74A7-A153-E9036C0BC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905" y="25975"/>
            <a:ext cx="1951525" cy="1351612"/>
          </a:xfrm>
          <a:prstGeom prst="rect">
            <a:avLst/>
          </a:prstGeom>
        </p:spPr>
      </p:pic>
      <p:pic>
        <p:nvPicPr>
          <p:cNvPr id="10" name="Picture 9" descr="A house with a garage&#10;&#10;Description automatically generated">
            <a:extLst>
              <a:ext uri="{FF2B5EF4-FFF2-40B4-BE49-F238E27FC236}">
                <a16:creationId xmlns:a16="http://schemas.microsoft.com/office/drawing/2014/main" id="{364E225D-9496-C48E-F04B-DDC24655A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0" y="328246"/>
            <a:ext cx="3108019" cy="2098682"/>
          </a:xfrm>
          <a:prstGeom prst="rect">
            <a:avLst/>
          </a:prstGeom>
        </p:spPr>
      </p:pic>
      <p:pic>
        <p:nvPicPr>
          <p:cNvPr id="12" name="Picture 11" descr="A house with a garage and a driveway&#10;&#10;Description automatically generated">
            <a:extLst>
              <a:ext uri="{FF2B5EF4-FFF2-40B4-BE49-F238E27FC236}">
                <a16:creationId xmlns:a16="http://schemas.microsoft.com/office/drawing/2014/main" id="{7287AE39-4623-DB85-80C9-9FD37BD1F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3930273"/>
            <a:ext cx="3108019" cy="195471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871F00-8DCC-C0A0-19EB-8911113CA4CF}"/>
              </a:ext>
            </a:extLst>
          </p:cNvPr>
          <p:cNvSpPr txBox="1">
            <a:spLocks/>
          </p:cNvSpPr>
          <p:nvPr/>
        </p:nvSpPr>
        <p:spPr>
          <a:xfrm>
            <a:off x="336854" y="2094313"/>
            <a:ext cx="3845169" cy="1163627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800" b="1" dirty="0">
                <a:solidFill>
                  <a:schemeClr val="bg1"/>
                </a:solidFill>
              </a:rPr>
              <a:t>Cape Coral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D1DFAE6-CAA9-EEB3-7189-4A220FB3BB24}"/>
              </a:ext>
            </a:extLst>
          </p:cNvPr>
          <p:cNvSpPr txBox="1">
            <a:spLocks/>
          </p:cNvSpPr>
          <p:nvPr/>
        </p:nvSpPr>
        <p:spPr>
          <a:xfrm>
            <a:off x="336853" y="5544665"/>
            <a:ext cx="3845169" cy="1163627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800" b="1" dirty="0">
                <a:solidFill>
                  <a:schemeClr val="bg1"/>
                </a:solidFill>
              </a:rPr>
              <a:t>Orlando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tanding in front of a group of people">
            <a:extLst>
              <a:ext uri="{FF2B5EF4-FFF2-40B4-BE49-F238E27FC236}">
                <a16:creationId xmlns:a16="http://schemas.microsoft.com/office/drawing/2014/main" id="{09326C02-AA2C-C412-E1A4-A2EAFAA84A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" r="7"/>
          <a:stretch/>
        </p:blipFill>
        <p:spPr/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5EEEA4-6B7A-3435-E480-97E8659C527B}"/>
              </a:ext>
            </a:extLst>
          </p:cNvPr>
          <p:cNvSpPr txBox="1">
            <a:spLocks/>
          </p:cNvSpPr>
          <p:nvPr/>
        </p:nvSpPr>
        <p:spPr>
          <a:xfrm>
            <a:off x="3059723" y="0"/>
            <a:ext cx="3845169" cy="397412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Como lo </a:t>
            </a:r>
            <a:r>
              <a:rPr lang="en-US" b="1" dirty="0" err="1">
                <a:solidFill>
                  <a:srgbClr val="FF0000"/>
                </a:solidFill>
              </a:rPr>
              <a:t>Hacemos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r>
              <a:rPr lang="en-US" b="1" dirty="0">
                <a:solidFill>
                  <a:srgbClr val="FF0000"/>
                </a:solidFill>
              </a:rPr>
              <a:t>Tu Inversion USA </a:t>
            </a:r>
            <a:r>
              <a:rPr lang="en-US" b="1" dirty="0" err="1"/>
              <a:t>trabaja</a:t>
            </a:r>
            <a:r>
              <a:rPr lang="en-US" b="1" dirty="0"/>
              <a:t> con </a:t>
            </a:r>
            <a:r>
              <a:rPr lang="en-US" b="1" dirty="0" err="1"/>
              <a:t>desarrolladores</a:t>
            </a:r>
            <a:r>
              <a:rPr lang="en-US" b="1" dirty="0"/>
              <a:t> </a:t>
            </a:r>
            <a:r>
              <a:rPr lang="en-US" b="1" dirty="0" err="1"/>
              <a:t>inmobiliarios</a:t>
            </a:r>
            <a:r>
              <a:rPr lang="en-US" b="1" dirty="0"/>
              <a:t>, </a:t>
            </a:r>
            <a:r>
              <a:rPr lang="en-US" b="1" dirty="0" err="1"/>
              <a:t>bancos</a:t>
            </a:r>
            <a:r>
              <a:rPr lang="en-US" b="1" dirty="0"/>
              <a:t> y </a:t>
            </a:r>
            <a:r>
              <a:rPr lang="en-US" b="1" dirty="0" err="1"/>
              <a:t>compañias</a:t>
            </a:r>
            <a:r>
              <a:rPr lang="en-US" b="1" dirty="0"/>
              <a:t> de </a:t>
            </a:r>
            <a:r>
              <a:rPr lang="en-US" b="1" dirty="0" err="1"/>
              <a:t>titulos</a:t>
            </a:r>
            <a:r>
              <a:rPr lang="en-US" b="1" dirty="0"/>
              <a:t>  </a:t>
            </a:r>
            <a:r>
              <a:rPr lang="en-US" dirty="0"/>
              <a:t>para que </a:t>
            </a:r>
            <a:r>
              <a:rPr lang="en-US" dirty="0" err="1"/>
              <a:t>tenga</a:t>
            </a:r>
            <a:r>
              <a:rPr lang="en-US" dirty="0"/>
              <a:t> la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asesoria</a:t>
            </a:r>
            <a:r>
              <a:rPr lang="en-US" dirty="0"/>
              <a:t> y </a:t>
            </a:r>
            <a:r>
              <a:rPr lang="en-US" dirty="0" err="1"/>
              <a:t>excelentes</a:t>
            </a:r>
            <a:r>
              <a:rPr lang="en-US" dirty="0"/>
              <a:t> </a:t>
            </a:r>
            <a:r>
              <a:rPr lang="en-US" dirty="0" err="1"/>
              <a:t>opciones</a:t>
            </a:r>
            <a:r>
              <a:rPr lang="en-US" dirty="0"/>
              <a:t> en la </a:t>
            </a:r>
            <a:r>
              <a:rPr lang="en-US" dirty="0" err="1"/>
              <a:t>adquisicion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sea para </a:t>
            </a:r>
            <a:r>
              <a:rPr lang="en-US" dirty="0" err="1"/>
              <a:t>su</a:t>
            </a:r>
            <a:r>
              <a:rPr lang="en-US" dirty="0"/>
              <a:t> familia o para inversion.</a:t>
            </a:r>
          </a:p>
        </p:txBody>
      </p:sp>
      <p:pic>
        <p:nvPicPr>
          <p:cNvPr id="10" name="Picture 9" descr="A black and red logo&#10;&#10;Description automatically generated">
            <a:extLst>
              <a:ext uri="{FF2B5EF4-FFF2-40B4-BE49-F238E27FC236}">
                <a16:creationId xmlns:a16="http://schemas.microsoft.com/office/drawing/2014/main" id="{FAAC03DC-6976-80CC-8FEA-968E88621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509" y="1140550"/>
            <a:ext cx="2157747" cy="589110"/>
          </a:xfrm>
          <a:prstGeom prst="rect">
            <a:avLst/>
          </a:prstGeom>
        </p:spPr>
      </p:pic>
      <p:pic>
        <p:nvPicPr>
          <p:cNvPr id="12" name="Picture 11" descr="A logo on a black background&#10;&#10;Description automatically generated">
            <a:extLst>
              <a:ext uri="{FF2B5EF4-FFF2-40B4-BE49-F238E27FC236}">
                <a16:creationId xmlns:a16="http://schemas.microsoft.com/office/drawing/2014/main" id="{33004C64-A51B-ED98-FE90-5DF5D6F5E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509" y="-350643"/>
            <a:ext cx="2466975" cy="1847850"/>
          </a:xfrm>
          <a:prstGeom prst="rect">
            <a:avLst/>
          </a:prstGeom>
        </p:spPr>
      </p:pic>
      <p:pic>
        <p:nvPicPr>
          <p:cNvPr id="14" name="Picture 13" descr="A logo on a black background&#10;&#10;Description automatically generated">
            <a:extLst>
              <a:ext uri="{FF2B5EF4-FFF2-40B4-BE49-F238E27FC236}">
                <a16:creationId xmlns:a16="http://schemas.microsoft.com/office/drawing/2014/main" id="{E144E6E5-8060-13E9-BD85-C9B322F3D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19" y="1285875"/>
            <a:ext cx="2143125" cy="2143125"/>
          </a:xfrm>
          <a:prstGeom prst="rect">
            <a:avLst/>
          </a:prstGeom>
        </p:spPr>
      </p:pic>
      <p:pic>
        <p:nvPicPr>
          <p:cNvPr id="16" name="Picture 15" descr="A blue and white logo with a white letter k&#10;&#10;Description automatically generated">
            <a:extLst>
              <a:ext uri="{FF2B5EF4-FFF2-40B4-BE49-F238E27FC236}">
                <a16:creationId xmlns:a16="http://schemas.microsoft.com/office/drawing/2014/main" id="{98276722-5460-AE2A-427C-352BD501B1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137092"/>
            <a:ext cx="1874137" cy="1298013"/>
          </a:xfrm>
          <a:prstGeom prst="rect">
            <a:avLst/>
          </a:prstGeom>
        </p:spPr>
      </p:pic>
      <p:pic>
        <p:nvPicPr>
          <p:cNvPr id="18" name="Picture 17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564E785E-033D-DC2F-E80F-4826D9CCE6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036" y="2481793"/>
            <a:ext cx="3028950" cy="1514475"/>
          </a:xfrm>
          <a:prstGeom prst="rect">
            <a:avLst/>
          </a:prstGeom>
        </p:spPr>
      </p:pic>
      <p:pic>
        <p:nvPicPr>
          <p:cNvPr id="20" name="Picture 19" descr="A blue and black logo&#10;&#10;Description automatically generated">
            <a:extLst>
              <a:ext uri="{FF2B5EF4-FFF2-40B4-BE49-F238E27FC236}">
                <a16:creationId xmlns:a16="http://schemas.microsoft.com/office/drawing/2014/main" id="{786B8166-E4AE-A4D9-2DA3-45F62562E2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649" y="4216870"/>
            <a:ext cx="2297723" cy="379479"/>
          </a:xfrm>
          <a:prstGeom prst="rect">
            <a:avLst/>
          </a:prstGeom>
        </p:spPr>
      </p:pic>
      <p:pic>
        <p:nvPicPr>
          <p:cNvPr id="22" name="Picture 21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6ABFA34-604A-C69C-51D1-08339D53EA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840" y="4941835"/>
            <a:ext cx="1833897" cy="183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0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F8E5A-CF7D-4AEA-7B11-1CF53A72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Casas</a:t>
            </a:r>
          </a:p>
          <a:p>
            <a:r>
              <a:rPr lang="en-US" b="1" dirty="0" err="1"/>
              <a:t>Modelo</a:t>
            </a:r>
            <a:r>
              <a:rPr lang="en-US" b="1" dirty="0"/>
              <a:t>      # Bed /Baths    </a:t>
            </a:r>
            <a:r>
              <a:rPr lang="en-US" b="1" dirty="0" err="1"/>
              <a:t>sqft</a:t>
            </a:r>
            <a:r>
              <a:rPr lang="en-US" b="1" dirty="0"/>
              <a:t>        Sale Price</a:t>
            </a:r>
          </a:p>
          <a:p>
            <a:r>
              <a:rPr lang="en-US" dirty="0"/>
              <a:t>Boardwalk          3/2         1389          $365.000</a:t>
            </a:r>
          </a:p>
          <a:p>
            <a:r>
              <a:rPr lang="en-US" dirty="0"/>
              <a:t>  Aria  		3/2         1672          $375.000</a:t>
            </a:r>
          </a:p>
          <a:p>
            <a:r>
              <a:rPr lang="en-US" dirty="0"/>
              <a:t>  Cali                   4/2         1828          $381.000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4F7D-6361-80D6-276E-7CF274A9DF1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263961" y="2358683"/>
            <a:ext cx="4703298" cy="3754425"/>
          </a:xfrm>
        </p:spPr>
        <p:txBody>
          <a:bodyPr/>
          <a:lstStyle/>
          <a:p>
            <a:r>
              <a:rPr lang="en-US" dirty="0"/>
              <a:t>Casas </a:t>
            </a:r>
            <a:r>
              <a:rPr lang="en-US" dirty="0" err="1"/>
              <a:t>nuevas</a:t>
            </a:r>
            <a:r>
              <a:rPr lang="en-US" dirty="0"/>
              <a:t> con garage doble</a:t>
            </a:r>
          </a:p>
          <a:p>
            <a:r>
              <a:rPr lang="en-US" dirty="0" err="1"/>
              <a:t>Incluye</a:t>
            </a:r>
            <a:r>
              <a:rPr lang="en-US" dirty="0"/>
              <a:t> </a:t>
            </a:r>
            <a:r>
              <a:rPr lang="en-US" dirty="0" err="1"/>
              <a:t>electrodomesticos</a:t>
            </a:r>
            <a:r>
              <a:rPr lang="en-US" dirty="0"/>
              <a:t>: </a:t>
            </a:r>
            <a:r>
              <a:rPr lang="en-US" dirty="0" err="1"/>
              <a:t>Lavadora</a:t>
            </a:r>
            <a:r>
              <a:rPr lang="en-US" dirty="0"/>
              <a:t>, </a:t>
            </a:r>
            <a:r>
              <a:rPr lang="en-US" dirty="0" err="1"/>
              <a:t>secadora</a:t>
            </a:r>
            <a:r>
              <a:rPr lang="en-US" dirty="0"/>
              <a:t>, </a:t>
            </a:r>
            <a:r>
              <a:rPr lang="en-US" dirty="0" err="1"/>
              <a:t>refrigerador</a:t>
            </a:r>
            <a:r>
              <a:rPr lang="en-US" dirty="0"/>
              <a:t>, </a:t>
            </a:r>
            <a:r>
              <a:rPr lang="en-US" dirty="0" err="1"/>
              <a:t>aire</a:t>
            </a:r>
            <a:r>
              <a:rPr lang="en-US" dirty="0"/>
              <a:t> central, </a:t>
            </a:r>
            <a:r>
              <a:rPr lang="en-US" dirty="0" err="1"/>
              <a:t>lavaplatos</a:t>
            </a:r>
            <a:r>
              <a:rPr lang="en-US" dirty="0"/>
              <a:t>, </a:t>
            </a:r>
            <a:r>
              <a:rPr lang="en-US" dirty="0" err="1"/>
              <a:t>microondas</a:t>
            </a:r>
            <a:r>
              <a:rPr lang="en-US" dirty="0"/>
              <a:t>, estufa/</a:t>
            </a:r>
            <a:r>
              <a:rPr lang="en-US" dirty="0" err="1"/>
              <a:t>horno</a:t>
            </a:r>
            <a:r>
              <a:rPr lang="en-US" dirty="0"/>
              <a:t>.</a:t>
            </a:r>
          </a:p>
          <a:p>
            <a:r>
              <a:rPr lang="en-US" dirty="0"/>
              <a:t>El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precio</a:t>
            </a:r>
            <a:r>
              <a:rPr lang="en-US" dirty="0"/>
              <a:t> del sur de la </a:t>
            </a:r>
            <a:r>
              <a:rPr lang="en-US" dirty="0" err="1"/>
              <a:t>florida</a:t>
            </a:r>
            <a:r>
              <a:rPr lang="en-US" dirty="0"/>
              <a:t> </a:t>
            </a:r>
          </a:p>
          <a:p>
            <a:r>
              <a:rPr lang="en-US" dirty="0" err="1"/>
              <a:t>Excelente</a:t>
            </a:r>
            <a:r>
              <a:rPr lang="en-US" dirty="0"/>
              <a:t> ciudad con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amenidades</a:t>
            </a:r>
            <a:r>
              <a:rPr lang="en-US" dirty="0"/>
              <a:t>, </a:t>
            </a:r>
            <a:r>
              <a:rPr lang="en-US" dirty="0" err="1"/>
              <a:t>restaurantes</a:t>
            </a:r>
            <a:r>
              <a:rPr lang="en-US" dirty="0"/>
              <a:t>, </a:t>
            </a:r>
            <a:r>
              <a:rPr lang="en-US" dirty="0" err="1"/>
              <a:t>supermercados</a:t>
            </a:r>
            <a:r>
              <a:rPr lang="en-US" dirty="0"/>
              <a:t>, </a:t>
            </a:r>
            <a:r>
              <a:rPr lang="en-US" dirty="0" err="1"/>
              <a:t>escuelas</a:t>
            </a:r>
            <a:r>
              <a:rPr lang="en-US" dirty="0"/>
              <a:t>, </a:t>
            </a:r>
            <a:r>
              <a:rPr lang="en-US" dirty="0" err="1"/>
              <a:t>oferta</a:t>
            </a:r>
            <a:r>
              <a:rPr lang="en-US" dirty="0"/>
              <a:t> de </a:t>
            </a:r>
            <a:r>
              <a:rPr lang="en-US" dirty="0" err="1"/>
              <a:t>empleo</a:t>
            </a:r>
            <a:r>
              <a:rPr lang="en-US" dirty="0"/>
              <a:t>, </a:t>
            </a:r>
            <a:r>
              <a:rPr lang="en-US" dirty="0" err="1"/>
              <a:t>todo</a:t>
            </a:r>
            <a:r>
              <a:rPr lang="en-US" dirty="0"/>
              <a:t> lo que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busca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3F8B10-A1BA-056C-19A4-0890ABDC98A7}"/>
              </a:ext>
            </a:extLst>
          </p:cNvPr>
          <p:cNvSpPr txBox="1">
            <a:spLocks/>
          </p:cNvSpPr>
          <p:nvPr/>
        </p:nvSpPr>
        <p:spPr>
          <a:xfrm>
            <a:off x="431066" y="330592"/>
            <a:ext cx="6024003" cy="829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Cape Coral  </a:t>
            </a:r>
          </a:p>
        </p:txBody>
      </p:sp>
      <p:pic>
        <p:nvPicPr>
          <p:cNvPr id="14" name="Picture 13" descr="A living room with a tv and couch&#10;&#10;Description automatically generated">
            <a:extLst>
              <a:ext uri="{FF2B5EF4-FFF2-40B4-BE49-F238E27FC236}">
                <a16:creationId xmlns:a16="http://schemas.microsoft.com/office/drawing/2014/main" id="{5BA00A3A-3652-4B72-44BB-4E350D880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87" y="47885"/>
            <a:ext cx="2657386" cy="1770898"/>
          </a:xfrm>
          <a:prstGeom prst="rect">
            <a:avLst/>
          </a:prstGeom>
        </p:spPr>
      </p:pic>
      <p:pic>
        <p:nvPicPr>
          <p:cNvPr id="16" name="Picture 15" descr="A kitchen with white cabinets and a blue rug&#10;&#10;Description automatically generated">
            <a:extLst>
              <a:ext uri="{FF2B5EF4-FFF2-40B4-BE49-F238E27FC236}">
                <a16:creationId xmlns:a16="http://schemas.microsoft.com/office/drawing/2014/main" id="{7EF1183E-641B-8087-6595-F193AE136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873" y="47885"/>
            <a:ext cx="2657386" cy="1771591"/>
          </a:xfrm>
          <a:prstGeom prst="rect">
            <a:avLst/>
          </a:prstGeom>
        </p:spPr>
      </p:pic>
      <p:pic>
        <p:nvPicPr>
          <p:cNvPr id="1026" name="Picture 2" descr="New Homes in Express Palm Bay Brevard | Palm Bay, FL | D.R. Horton">
            <a:extLst>
              <a:ext uri="{FF2B5EF4-FFF2-40B4-BE49-F238E27FC236}">
                <a16:creationId xmlns:a16="http://schemas.microsoft.com/office/drawing/2014/main" id="{8FCC2686-CA61-E8EB-6293-E4E5E253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85" y="47192"/>
            <a:ext cx="3121902" cy="17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7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F8E5A-CF7D-4AEA-7B11-1CF53A72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Casas</a:t>
            </a:r>
          </a:p>
          <a:p>
            <a:r>
              <a:rPr lang="en-US" b="1" dirty="0" err="1"/>
              <a:t>Modelo</a:t>
            </a:r>
            <a:r>
              <a:rPr lang="en-US" b="1" dirty="0"/>
              <a:t>      # Bed /Baths    </a:t>
            </a:r>
            <a:r>
              <a:rPr lang="en-US" b="1" dirty="0" err="1"/>
              <a:t>sqft</a:t>
            </a:r>
            <a:r>
              <a:rPr lang="en-US" b="1" dirty="0"/>
              <a:t>        Sale Price</a:t>
            </a:r>
          </a:p>
          <a:p>
            <a:r>
              <a:rPr lang="en-US" dirty="0"/>
              <a:t>Annapolis          3/2         1450          $279.000</a:t>
            </a:r>
          </a:p>
          <a:p>
            <a:r>
              <a:rPr lang="en-US" dirty="0"/>
              <a:t>Harrisburg         4/2         1791          $325.000</a:t>
            </a:r>
          </a:p>
          <a:p>
            <a:r>
              <a:rPr lang="en-US" dirty="0"/>
              <a:t>Hartford            4/2         1941           $355.000</a:t>
            </a:r>
          </a:p>
          <a:p>
            <a:r>
              <a:rPr lang="en-US" dirty="0"/>
              <a:t>Boston               5/2.5     2216           $425.000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4F7D-6361-80D6-276E-7CF274A9DF1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263961" y="2358683"/>
            <a:ext cx="4703298" cy="3754425"/>
          </a:xfrm>
        </p:spPr>
        <p:txBody>
          <a:bodyPr/>
          <a:lstStyle/>
          <a:p>
            <a:r>
              <a:rPr lang="en-US" dirty="0"/>
              <a:t>Casas </a:t>
            </a:r>
            <a:r>
              <a:rPr lang="en-US" dirty="0" err="1"/>
              <a:t>nuevas</a:t>
            </a:r>
            <a:r>
              <a:rPr lang="en-US" dirty="0"/>
              <a:t> con garage doble</a:t>
            </a:r>
          </a:p>
          <a:p>
            <a:r>
              <a:rPr lang="en-US" dirty="0" err="1"/>
              <a:t>Incluye</a:t>
            </a:r>
            <a:r>
              <a:rPr lang="en-US" dirty="0"/>
              <a:t> </a:t>
            </a:r>
            <a:r>
              <a:rPr lang="en-US" dirty="0" err="1"/>
              <a:t>electrodomesticos</a:t>
            </a:r>
            <a:r>
              <a:rPr lang="en-US" dirty="0"/>
              <a:t>: </a:t>
            </a:r>
            <a:r>
              <a:rPr lang="en-US" dirty="0" err="1"/>
              <a:t>Lavadora</a:t>
            </a:r>
            <a:r>
              <a:rPr lang="en-US" dirty="0"/>
              <a:t>, </a:t>
            </a:r>
            <a:r>
              <a:rPr lang="en-US" dirty="0" err="1"/>
              <a:t>secadora</a:t>
            </a:r>
            <a:r>
              <a:rPr lang="en-US" dirty="0"/>
              <a:t>, </a:t>
            </a:r>
            <a:r>
              <a:rPr lang="en-US" dirty="0" err="1"/>
              <a:t>refrigerador</a:t>
            </a:r>
            <a:r>
              <a:rPr lang="en-US" dirty="0"/>
              <a:t>, </a:t>
            </a:r>
            <a:r>
              <a:rPr lang="en-US" dirty="0" err="1"/>
              <a:t>aire</a:t>
            </a:r>
            <a:r>
              <a:rPr lang="en-US" dirty="0"/>
              <a:t> central, </a:t>
            </a:r>
            <a:r>
              <a:rPr lang="en-US" dirty="0" err="1"/>
              <a:t>lavaplatos</a:t>
            </a:r>
            <a:r>
              <a:rPr lang="en-US" dirty="0"/>
              <a:t>, </a:t>
            </a:r>
            <a:r>
              <a:rPr lang="en-US" dirty="0" err="1"/>
              <a:t>microondas</a:t>
            </a:r>
            <a:r>
              <a:rPr lang="en-US" dirty="0"/>
              <a:t>, estufa/</a:t>
            </a:r>
            <a:r>
              <a:rPr lang="en-US" dirty="0" err="1"/>
              <a:t>horno</a:t>
            </a:r>
            <a:r>
              <a:rPr lang="en-US" dirty="0"/>
              <a:t>.</a:t>
            </a:r>
          </a:p>
          <a:p>
            <a:r>
              <a:rPr lang="en-US" dirty="0"/>
              <a:t>El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precio</a:t>
            </a:r>
            <a:r>
              <a:rPr lang="en-US" dirty="0"/>
              <a:t> del sur de la </a:t>
            </a:r>
            <a:r>
              <a:rPr lang="en-US" dirty="0" err="1"/>
              <a:t>florida</a:t>
            </a:r>
            <a:r>
              <a:rPr lang="en-US" dirty="0"/>
              <a:t> </a:t>
            </a:r>
          </a:p>
          <a:p>
            <a:r>
              <a:rPr lang="en-US" dirty="0" err="1"/>
              <a:t>Excelente</a:t>
            </a:r>
            <a:r>
              <a:rPr lang="en-US" dirty="0"/>
              <a:t> ciudad con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amenidades</a:t>
            </a:r>
            <a:r>
              <a:rPr lang="en-US" dirty="0"/>
              <a:t>, </a:t>
            </a:r>
            <a:r>
              <a:rPr lang="en-US" dirty="0" err="1"/>
              <a:t>restaurantes</a:t>
            </a:r>
            <a:r>
              <a:rPr lang="en-US" dirty="0"/>
              <a:t>, </a:t>
            </a:r>
            <a:r>
              <a:rPr lang="en-US" dirty="0" err="1"/>
              <a:t>supermercados</a:t>
            </a:r>
            <a:r>
              <a:rPr lang="en-US" dirty="0"/>
              <a:t>, </a:t>
            </a:r>
            <a:r>
              <a:rPr lang="en-US" dirty="0" err="1"/>
              <a:t>escuelas</a:t>
            </a:r>
            <a:r>
              <a:rPr lang="en-US" dirty="0"/>
              <a:t>, </a:t>
            </a:r>
            <a:r>
              <a:rPr lang="en-US" dirty="0" err="1"/>
              <a:t>oferta</a:t>
            </a:r>
            <a:r>
              <a:rPr lang="en-US" dirty="0"/>
              <a:t> de </a:t>
            </a:r>
            <a:r>
              <a:rPr lang="en-US" dirty="0" err="1"/>
              <a:t>empleo</a:t>
            </a:r>
            <a:r>
              <a:rPr lang="en-US" dirty="0"/>
              <a:t>, </a:t>
            </a:r>
            <a:r>
              <a:rPr lang="en-US" dirty="0" err="1"/>
              <a:t>todo</a:t>
            </a:r>
            <a:r>
              <a:rPr lang="en-US" dirty="0"/>
              <a:t> lo que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busca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3F8B10-A1BA-056C-19A4-0890ABDC98A7}"/>
              </a:ext>
            </a:extLst>
          </p:cNvPr>
          <p:cNvSpPr txBox="1">
            <a:spLocks/>
          </p:cNvSpPr>
          <p:nvPr/>
        </p:nvSpPr>
        <p:spPr>
          <a:xfrm>
            <a:off x="431066" y="330592"/>
            <a:ext cx="6024003" cy="829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Lehigh Acres  </a:t>
            </a:r>
          </a:p>
        </p:txBody>
      </p:sp>
      <p:pic>
        <p:nvPicPr>
          <p:cNvPr id="2050" name="Picture 2" descr="Annapolis - Savanna Lakes : Patio Homes - Lehigh Acres, FL | Trulia">
            <a:extLst>
              <a:ext uri="{FF2B5EF4-FFF2-40B4-BE49-F238E27FC236}">
                <a16:creationId xmlns:a16="http://schemas.microsoft.com/office/drawing/2014/main" id="{636CD930-E0A8-E8A3-A992-8E736881E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630" y="77371"/>
            <a:ext cx="3172084" cy="17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vanna Lakes New Home Community - Lehigh Acres - Naples / Ft. Myers, FL |  Lennar">
            <a:extLst>
              <a:ext uri="{FF2B5EF4-FFF2-40B4-BE49-F238E27FC236}">
                <a16:creationId xmlns:a16="http://schemas.microsoft.com/office/drawing/2014/main" id="{014A0073-0F3E-EAA4-24CF-E1B1C42EE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41" y="77371"/>
            <a:ext cx="3172084" cy="17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avanna Lakes New Home Community - Lehigh Acres - Naples / Ft. Myers, FL |  Lennar">
            <a:extLst>
              <a:ext uri="{FF2B5EF4-FFF2-40B4-BE49-F238E27FC236}">
                <a16:creationId xmlns:a16="http://schemas.microsoft.com/office/drawing/2014/main" id="{43A1B96D-3269-8277-4E5D-867B78637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33" y="77371"/>
            <a:ext cx="3172084" cy="17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>
            <a:extLst>
              <a:ext uri="{FF2B5EF4-FFF2-40B4-BE49-F238E27FC236}">
                <a16:creationId xmlns:a16="http://schemas.microsoft.com/office/drawing/2014/main" id="{2E362986-AC0E-7768-B188-814A4F9064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3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F8E5A-CF7D-4AEA-7B11-1CF53A72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Casas</a:t>
            </a:r>
          </a:p>
          <a:p>
            <a:r>
              <a:rPr lang="en-US" b="1" dirty="0" err="1"/>
              <a:t>Modelo</a:t>
            </a:r>
            <a:r>
              <a:rPr lang="en-US" b="1" dirty="0"/>
              <a:t>      # Bed /Baths    </a:t>
            </a:r>
            <a:r>
              <a:rPr lang="en-US" b="1" dirty="0" err="1"/>
              <a:t>sqft</a:t>
            </a:r>
            <a:r>
              <a:rPr lang="en-US" b="1" dirty="0"/>
              <a:t>        Sale Price</a:t>
            </a:r>
          </a:p>
          <a:p>
            <a:r>
              <a:rPr lang="en-US" dirty="0"/>
              <a:t>Huntington        3/2         1630          $400.000</a:t>
            </a:r>
          </a:p>
          <a:p>
            <a:r>
              <a:rPr lang="en-US" dirty="0"/>
              <a:t>Balboa              3/2.5       1921          $410.000</a:t>
            </a:r>
          </a:p>
          <a:p>
            <a:r>
              <a:rPr lang="en-US" dirty="0"/>
              <a:t>Fairmont           3/2.5       2028          $504.000</a:t>
            </a:r>
          </a:p>
          <a:p>
            <a:r>
              <a:rPr lang="en-US" dirty="0"/>
              <a:t>Greenview        4/2.5       2256          $520.000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4F7D-6361-80D6-276E-7CF274A9DF1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263961" y="2358683"/>
            <a:ext cx="4703298" cy="3754425"/>
          </a:xfrm>
        </p:spPr>
        <p:txBody>
          <a:bodyPr/>
          <a:lstStyle/>
          <a:p>
            <a:r>
              <a:rPr lang="en-US" dirty="0"/>
              <a:t>Casas </a:t>
            </a:r>
            <a:r>
              <a:rPr lang="en-US" dirty="0" err="1"/>
              <a:t>nuevas</a:t>
            </a:r>
            <a:r>
              <a:rPr lang="en-US" dirty="0"/>
              <a:t> o </a:t>
            </a:r>
            <a:r>
              <a:rPr lang="en-US" dirty="0" err="1"/>
              <a:t>usadas</a:t>
            </a:r>
            <a:endParaRPr lang="en-US" dirty="0"/>
          </a:p>
          <a:p>
            <a:r>
              <a:rPr lang="en-US" dirty="0" err="1"/>
              <a:t>Incluye</a:t>
            </a:r>
            <a:r>
              <a:rPr lang="en-US" dirty="0"/>
              <a:t> </a:t>
            </a:r>
            <a:r>
              <a:rPr lang="en-US" dirty="0" err="1"/>
              <a:t>electrodomesticos</a:t>
            </a:r>
            <a:r>
              <a:rPr lang="en-US" dirty="0"/>
              <a:t>: </a:t>
            </a:r>
            <a:r>
              <a:rPr lang="en-US" dirty="0" err="1"/>
              <a:t>Lavadora</a:t>
            </a:r>
            <a:r>
              <a:rPr lang="en-US" dirty="0"/>
              <a:t>, </a:t>
            </a:r>
            <a:r>
              <a:rPr lang="en-US" dirty="0" err="1"/>
              <a:t>secadora</a:t>
            </a:r>
            <a:r>
              <a:rPr lang="en-US" dirty="0"/>
              <a:t>, </a:t>
            </a:r>
            <a:r>
              <a:rPr lang="en-US" dirty="0" err="1"/>
              <a:t>refrigerador</a:t>
            </a:r>
            <a:r>
              <a:rPr lang="en-US" dirty="0"/>
              <a:t>, </a:t>
            </a:r>
            <a:r>
              <a:rPr lang="en-US" dirty="0" err="1"/>
              <a:t>aire</a:t>
            </a:r>
            <a:r>
              <a:rPr lang="en-US" dirty="0"/>
              <a:t> central, </a:t>
            </a:r>
            <a:r>
              <a:rPr lang="en-US" dirty="0" err="1"/>
              <a:t>lavaplatos</a:t>
            </a:r>
            <a:r>
              <a:rPr lang="en-US" dirty="0"/>
              <a:t>, </a:t>
            </a:r>
            <a:r>
              <a:rPr lang="en-US" dirty="0" err="1"/>
              <a:t>microondas</a:t>
            </a:r>
            <a:r>
              <a:rPr lang="en-US" dirty="0"/>
              <a:t>, estufa/</a:t>
            </a:r>
            <a:r>
              <a:rPr lang="en-US" dirty="0" err="1"/>
              <a:t>horno</a:t>
            </a:r>
            <a:r>
              <a:rPr lang="en-US" dirty="0"/>
              <a:t>.</a:t>
            </a:r>
          </a:p>
          <a:p>
            <a:r>
              <a:rPr lang="en-US" dirty="0"/>
              <a:t>El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precio</a:t>
            </a:r>
            <a:r>
              <a:rPr lang="en-US" dirty="0"/>
              <a:t> del sur de la </a:t>
            </a:r>
            <a:r>
              <a:rPr lang="en-US" dirty="0" err="1"/>
              <a:t>florida</a:t>
            </a:r>
            <a:r>
              <a:rPr lang="en-US" dirty="0"/>
              <a:t> </a:t>
            </a:r>
          </a:p>
          <a:p>
            <a:r>
              <a:rPr lang="en-US" dirty="0" err="1"/>
              <a:t>Excelente</a:t>
            </a:r>
            <a:r>
              <a:rPr lang="en-US" dirty="0"/>
              <a:t> ciudad con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amenidades</a:t>
            </a:r>
            <a:r>
              <a:rPr lang="en-US" dirty="0"/>
              <a:t>, </a:t>
            </a:r>
            <a:r>
              <a:rPr lang="en-US" dirty="0" err="1"/>
              <a:t>restaurantes</a:t>
            </a:r>
            <a:r>
              <a:rPr lang="en-US" dirty="0"/>
              <a:t>, </a:t>
            </a:r>
            <a:r>
              <a:rPr lang="en-US" dirty="0" err="1"/>
              <a:t>supermercados</a:t>
            </a:r>
            <a:r>
              <a:rPr lang="en-US" dirty="0"/>
              <a:t>, </a:t>
            </a:r>
            <a:r>
              <a:rPr lang="en-US" dirty="0" err="1"/>
              <a:t>escuelas</a:t>
            </a:r>
            <a:r>
              <a:rPr lang="en-US" dirty="0"/>
              <a:t>, </a:t>
            </a:r>
            <a:r>
              <a:rPr lang="en-US" dirty="0" err="1"/>
              <a:t>oferta</a:t>
            </a:r>
            <a:r>
              <a:rPr lang="en-US" dirty="0"/>
              <a:t> de </a:t>
            </a:r>
            <a:r>
              <a:rPr lang="en-US" dirty="0" err="1"/>
              <a:t>empleo</a:t>
            </a:r>
            <a:r>
              <a:rPr lang="en-US" dirty="0"/>
              <a:t>, </a:t>
            </a:r>
            <a:r>
              <a:rPr lang="en-US" dirty="0" err="1"/>
              <a:t>todo</a:t>
            </a:r>
            <a:r>
              <a:rPr lang="en-US" dirty="0"/>
              <a:t> lo que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busca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3F8B10-A1BA-056C-19A4-0890ABDC98A7}"/>
              </a:ext>
            </a:extLst>
          </p:cNvPr>
          <p:cNvSpPr txBox="1">
            <a:spLocks/>
          </p:cNvSpPr>
          <p:nvPr/>
        </p:nvSpPr>
        <p:spPr>
          <a:xfrm>
            <a:off x="431066" y="330592"/>
            <a:ext cx="6024003" cy="829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Ave Maria  </a:t>
            </a: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2E362986-AC0E-7768-B188-814A4F9064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F1327C1-2571-BDA5-B21B-60515E455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19" y="70857"/>
            <a:ext cx="3172084" cy="17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93FC882-A935-D217-6947-D3ACED511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79" y="86391"/>
            <a:ext cx="2925768" cy="175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280B72E-8D05-FFE4-53A9-78FC56A55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859" y="86391"/>
            <a:ext cx="2330464" cy="17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house with a driveway and plants&#10;&#10;Description automatically generated">
            <a:extLst>
              <a:ext uri="{FF2B5EF4-FFF2-40B4-BE49-F238E27FC236}">
                <a16:creationId xmlns:a16="http://schemas.microsoft.com/office/drawing/2014/main" id="{B730DB07-1844-45F2-B66D-1B9900449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06" y="86391"/>
            <a:ext cx="2326417" cy="174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F8E5A-CF7D-4AEA-7B11-1CF53A72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r>
              <a:rPr lang="en-US" b="1" dirty="0"/>
              <a:t>Casas</a:t>
            </a:r>
          </a:p>
          <a:p>
            <a:r>
              <a:rPr lang="en-US" b="1" dirty="0" err="1"/>
              <a:t>Modelo</a:t>
            </a:r>
            <a:r>
              <a:rPr lang="en-US" b="1" dirty="0"/>
              <a:t>       # Bed /Baths    </a:t>
            </a:r>
            <a:r>
              <a:rPr lang="en-US" b="1" dirty="0" err="1"/>
              <a:t>sqft</a:t>
            </a:r>
            <a:r>
              <a:rPr lang="en-US" b="1" dirty="0"/>
              <a:t>        Sale Price</a:t>
            </a:r>
          </a:p>
          <a:p>
            <a:r>
              <a:rPr lang="en-US" dirty="0"/>
              <a:t>  Aria  	             3/2         1672          $381.000</a:t>
            </a:r>
          </a:p>
          <a:p>
            <a:r>
              <a:rPr lang="en-US" dirty="0"/>
              <a:t>  Cali                   4/2         1828          $398.000</a:t>
            </a:r>
          </a:p>
          <a:p>
            <a:r>
              <a:rPr lang="en-US" dirty="0" err="1"/>
              <a:t>Buenalago</a:t>
            </a:r>
            <a:r>
              <a:rPr lang="en-US" dirty="0"/>
              <a:t>      TH3/2.5      1463          $302.000</a:t>
            </a:r>
          </a:p>
          <a:p>
            <a:r>
              <a:rPr lang="en-US" dirty="0"/>
              <a:t>		</a:t>
            </a:r>
          </a:p>
          <a:p>
            <a:r>
              <a:rPr lang="en-US" b="1" dirty="0" err="1"/>
              <a:t>Apartamentos</a:t>
            </a:r>
            <a:endParaRPr lang="en-US" b="1" dirty="0"/>
          </a:p>
          <a:p>
            <a:r>
              <a:rPr lang="en-US" dirty="0"/>
              <a:t>Millenia Park  1+ studio/1  750          $270.000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4F7D-6361-80D6-276E-7CF274A9DF1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264305" y="2194560"/>
            <a:ext cx="4703298" cy="3754425"/>
          </a:xfrm>
        </p:spPr>
        <p:txBody>
          <a:bodyPr/>
          <a:lstStyle/>
          <a:p>
            <a:r>
              <a:rPr lang="en-US" dirty="0"/>
              <a:t>Casas </a:t>
            </a:r>
            <a:r>
              <a:rPr lang="en-US" dirty="0" err="1"/>
              <a:t>nuevas</a:t>
            </a:r>
            <a:r>
              <a:rPr lang="en-US" dirty="0"/>
              <a:t> o </a:t>
            </a:r>
            <a:r>
              <a:rPr lang="en-US" dirty="0" err="1"/>
              <a:t>usadas</a:t>
            </a:r>
            <a:endParaRPr lang="en-US" dirty="0"/>
          </a:p>
          <a:p>
            <a:r>
              <a:rPr lang="en-US" dirty="0" err="1"/>
              <a:t>Incluye</a:t>
            </a:r>
            <a:r>
              <a:rPr lang="en-US" dirty="0"/>
              <a:t> </a:t>
            </a:r>
            <a:r>
              <a:rPr lang="en-US" dirty="0" err="1"/>
              <a:t>electrodomesticos</a:t>
            </a:r>
            <a:r>
              <a:rPr lang="en-US" dirty="0"/>
              <a:t>: </a:t>
            </a:r>
            <a:r>
              <a:rPr lang="en-US" dirty="0" err="1"/>
              <a:t>Lavadora</a:t>
            </a:r>
            <a:r>
              <a:rPr lang="en-US" dirty="0"/>
              <a:t>, </a:t>
            </a:r>
            <a:r>
              <a:rPr lang="en-US" dirty="0" err="1"/>
              <a:t>secadora</a:t>
            </a:r>
            <a:r>
              <a:rPr lang="en-US" dirty="0"/>
              <a:t>, </a:t>
            </a:r>
            <a:r>
              <a:rPr lang="en-US" dirty="0" err="1"/>
              <a:t>refrigerador</a:t>
            </a:r>
            <a:r>
              <a:rPr lang="en-US" dirty="0"/>
              <a:t>, </a:t>
            </a:r>
            <a:r>
              <a:rPr lang="en-US" dirty="0" err="1"/>
              <a:t>aire</a:t>
            </a:r>
            <a:r>
              <a:rPr lang="en-US" dirty="0"/>
              <a:t> central, </a:t>
            </a:r>
            <a:r>
              <a:rPr lang="en-US" dirty="0" err="1"/>
              <a:t>lavaplatos</a:t>
            </a:r>
            <a:r>
              <a:rPr lang="en-US" dirty="0"/>
              <a:t>, </a:t>
            </a:r>
            <a:r>
              <a:rPr lang="en-US" dirty="0" err="1"/>
              <a:t>microondas</a:t>
            </a:r>
            <a:r>
              <a:rPr lang="en-US" dirty="0"/>
              <a:t>, estufa/</a:t>
            </a:r>
            <a:r>
              <a:rPr lang="en-US" dirty="0" err="1"/>
              <a:t>horno</a:t>
            </a:r>
            <a:r>
              <a:rPr lang="en-US" dirty="0"/>
              <a:t>.</a:t>
            </a:r>
          </a:p>
          <a:p>
            <a:r>
              <a:rPr lang="en-US" dirty="0"/>
              <a:t>El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precio</a:t>
            </a:r>
            <a:r>
              <a:rPr lang="en-US" dirty="0"/>
              <a:t> de </a:t>
            </a:r>
            <a:r>
              <a:rPr lang="en-US" dirty="0" err="1"/>
              <a:t>florida</a:t>
            </a:r>
            <a:r>
              <a:rPr lang="en-US" dirty="0"/>
              <a:t> Central</a:t>
            </a:r>
          </a:p>
          <a:p>
            <a:r>
              <a:rPr lang="en-US" dirty="0" err="1"/>
              <a:t>Excelente</a:t>
            </a:r>
            <a:r>
              <a:rPr lang="en-US" dirty="0"/>
              <a:t> ciudad con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amenidades</a:t>
            </a:r>
            <a:r>
              <a:rPr lang="en-US" dirty="0"/>
              <a:t>, </a:t>
            </a:r>
            <a:r>
              <a:rPr lang="en-US" dirty="0" err="1"/>
              <a:t>restaurantes</a:t>
            </a:r>
            <a:r>
              <a:rPr lang="en-US" dirty="0"/>
              <a:t>, </a:t>
            </a:r>
            <a:r>
              <a:rPr lang="en-US" dirty="0" err="1"/>
              <a:t>supermercados</a:t>
            </a:r>
            <a:r>
              <a:rPr lang="en-US" dirty="0"/>
              <a:t>, </a:t>
            </a:r>
            <a:r>
              <a:rPr lang="en-US" dirty="0" err="1"/>
              <a:t>escuelas</a:t>
            </a:r>
            <a:r>
              <a:rPr lang="en-US" dirty="0"/>
              <a:t>, </a:t>
            </a:r>
            <a:r>
              <a:rPr lang="en-US" dirty="0" err="1"/>
              <a:t>oferta</a:t>
            </a:r>
            <a:r>
              <a:rPr lang="en-US" dirty="0"/>
              <a:t> de </a:t>
            </a:r>
            <a:r>
              <a:rPr lang="en-US" dirty="0" err="1"/>
              <a:t>empleo</a:t>
            </a:r>
            <a:r>
              <a:rPr lang="en-US" dirty="0"/>
              <a:t>, </a:t>
            </a:r>
            <a:r>
              <a:rPr lang="en-US" dirty="0" err="1"/>
              <a:t>todo</a:t>
            </a:r>
            <a:r>
              <a:rPr lang="en-US" dirty="0"/>
              <a:t> lo que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busca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3F8B10-A1BA-056C-19A4-0890ABDC98A7}"/>
              </a:ext>
            </a:extLst>
          </p:cNvPr>
          <p:cNvSpPr txBox="1">
            <a:spLocks/>
          </p:cNvSpPr>
          <p:nvPr/>
        </p:nvSpPr>
        <p:spPr>
          <a:xfrm>
            <a:off x="261359" y="307146"/>
            <a:ext cx="6024003" cy="829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8800" b="1" dirty="0">
                <a:solidFill>
                  <a:srgbClr val="FF0000"/>
                </a:solidFill>
              </a:rPr>
              <a:t>Orlando</a:t>
            </a:r>
          </a:p>
          <a:p>
            <a:r>
              <a:rPr lang="en-US" sz="8800" b="1" dirty="0">
                <a:solidFill>
                  <a:srgbClr val="FF0000"/>
                </a:solidFill>
              </a:rPr>
              <a:t>Kissimmee</a:t>
            </a:r>
          </a:p>
          <a:p>
            <a:r>
              <a:rPr lang="en-US" sz="8800" b="1" dirty="0">
                <a:solidFill>
                  <a:srgbClr val="FF0000"/>
                </a:solidFill>
              </a:rPr>
              <a:t>St Cloud  </a:t>
            </a: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2E362986-AC0E-7768-B188-814A4F9064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New Homes in Express Palm Bay Brevard | Palm Bay, FL | D.R. Horton">
            <a:extLst>
              <a:ext uri="{FF2B5EF4-FFF2-40B4-BE49-F238E27FC236}">
                <a16:creationId xmlns:a16="http://schemas.microsoft.com/office/drawing/2014/main" id="{E2B947D3-1912-3419-A473-4911F157F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77" y="86391"/>
            <a:ext cx="3121902" cy="17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E7BBBD-32B1-AF65-FF02-88ED7218B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79" y="86391"/>
            <a:ext cx="2921324" cy="17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3ED4F-D086-4AF6-1F61-E09481A32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03" y="86391"/>
            <a:ext cx="2985647" cy="17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he Wonderful Fans of Disney - New Hampshire Magazine">
            <a:extLst>
              <a:ext uri="{FF2B5EF4-FFF2-40B4-BE49-F238E27FC236}">
                <a16:creationId xmlns:a16="http://schemas.microsoft.com/office/drawing/2014/main" id="{F1F99444-65B7-33D4-12A5-D5A07257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705" y="86392"/>
            <a:ext cx="1297102" cy="17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33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7" descr="Looking up view of tall buildings">
            <a:extLst>
              <a:ext uri="{FF2B5EF4-FFF2-40B4-BE49-F238E27FC236}">
                <a16:creationId xmlns:a16="http://schemas.microsoft.com/office/drawing/2014/main" id="{A672B903-78EE-718A-C122-69D5120788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/>
        </p:blipFill>
        <p:spPr>
          <a:xfrm>
            <a:off x="0" y="0"/>
            <a:ext cx="3291840" cy="6903720"/>
          </a:xfr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F80F49-D3D4-46AC-68C2-C257CB2A87FF}"/>
              </a:ext>
            </a:extLst>
          </p:cNvPr>
          <p:cNvSpPr txBox="1">
            <a:spLocks/>
          </p:cNvSpPr>
          <p:nvPr/>
        </p:nvSpPr>
        <p:spPr>
          <a:xfrm>
            <a:off x="4251131" y="644768"/>
            <a:ext cx="3845169" cy="78544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Financiamiento</a:t>
            </a:r>
            <a:r>
              <a:rPr lang="en-US" b="1" dirty="0">
                <a:solidFill>
                  <a:srgbClr val="FF0000"/>
                </a:solidFill>
              </a:rPr>
              <a:t> Disponible!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4F29C0-CB51-AE36-59EB-CD843EC3D2BF}"/>
              </a:ext>
            </a:extLst>
          </p:cNvPr>
          <p:cNvSpPr txBox="1">
            <a:spLocks/>
          </p:cNvSpPr>
          <p:nvPr/>
        </p:nvSpPr>
        <p:spPr>
          <a:xfrm>
            <a:off x="4294993" y="1430215"/>
            <a:ext cx="3404039" cy="44641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Financiamiento</a:t>
            </a:r>
            <a:r>
              <a:rPr lang="en-US" sz="2000" b="1" dirty="0">
                <a:solidFill>
                  <a:srgbClr val="FF0000"/>
                </a:solidFill>
              </a:rPr>
              <a:t> para personas con </a:t>
            </a:r>
            <a:r>
              <a:rPr lang="en-US" sz="2000" b="1" dirty="0" err="1">
                <a:solidFill>
                  <a:srgbClr val="FF0000"/>
                </a:solidFill>
              </a:rPr>
              <a:t>credito</a:t>
            </a:r>
            <a:r>
              <a:rPr lang="en-US" sz="2000" b="1" dirty="0">
                <a:solidFill>
                  <a:srgbClr val="FF0000"/>
                </a:solidFill>
              </a:rPr>
              <a:t> en U.S.A</a:t>
            </a:r>
          </a:p>
          <a:p>
            <a:pPr marL="0" indent="0">
              <a:buNone/>
            </a:pPr>
            <a:r>
              <a:rPr lang="en-US" sz="2000" b="1" dirty="0" err="1"/>
              <a:t>Cuota</a:t>
            </a:r>
            <a:r>
              <a:rPr lang="en-US" sz="2000" b="1" dirty="0"/>
              <a:t> </a:t>
            </a:r>
            <a:r>
              <a:rPr lang="en-US" sz="2000" b="1" dirty="0" err="1"/>
              <a:t>Inicial</a:t>
            </a:r>
            <a:r>
              <a:rPr lang="en-US" sz="2000" b="1" dirty="0"/>
              <a:t>: </a:t>
            </a:r>
            <a:r>
              <a:rPr lang="en-US" sz="2000" dirty="0"/>
              <a:t>3% a 5%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valor del </a:t>
            </a:r>
            <a:r>
              <a:rPr lang="en-US" sz="2000" dirty="0" err="1"/>
              <a:t>inmueble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 err="1"/>
              <a:t>Programas</a:t>
            </a:r>
            <a:r>
              <a:rPr lang="en-US" sz="2000" b="1" dirty="0"/>
              <a:t> de </a:t>
            </a:r>
            <a:r>
              <a:rPr lang="en-US" sz="2000" b="1" dirty="0" err="1"/>
              <a:t>Financiameinto</a:t>
            </a:r>
            <a:r>
              <a:rPr lang="en-US" sz="2000" b="1" dirty="0"/>
              <a:t>: </a:t>
            </a:r>
            <a:r>
              <a:rPr lang="en-US" sz="2000" dirty="0"/>
              <a:t>FHA y </a:t>
            </a:r>
            <a:r>
              <a:rPr lang="en-US" sz="2000" dirty="0" err="1"/>
              <a:t>Convencional</a:t>
            </a:r>
            <a:r>
              <a:rPr lang="en-US" sz="2000" dirty="0"/>
              <a:t> a 30 </a:t>
            </a:r>
            <a:r>
              <a:rPr lang="en-US" sz="2000" dirty="0" err="1"/>
              <a:t>años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 err="1"/>
              <a:t>Beneficios</a:t>
            </a:r>
            <a:r>
              <a:rPr lang="en-US" sz="2000" b="1" dirty="0"/>
              <a:t>: Vivienda Nueva: </a:t>
            </a:r>
            <a:r>
              <a:rPr lang="en-US" sz="2000" dirty="0" err="1"/>
              <a:t>Gastos</a:t>
            </a:r>
            <a:r>
              <a:rPr lang="en-US" sz="2000" dirty="0"/>
              <a:t> de </a:t>
            </a:r>
            <a:r>
              <a:rPr lang="en-US" sz="2000" dirty="0" err="1"/>
              <a:t>Cierre</a:t>
            </a:r>
            <a:r>
              <a:rPr lang="en-US" sz="2000" dirty="0"/>
              <a:t>, </a:t>
            </a:r>
            <a:r>
              <a:rPr lang="en-US" sz="2000" dirty="0" err="1"/>
              <a:t>escrituracion</a:t>
            </a:r>
            <a:r>
              <a:rPr lang="en-US" sz="2000" dirty="0"/>
              <a:t>, </a:t>
            </a:r>
            <a:r>
              <a:rPr lang="en-US" sz="2000" dirty="0" err="1"/>
              <a:t>aproximadamente</a:t>
            </a:r>
            <a:r>
              <a:rPr lang="en-US" sz="2000" dirty="0"/>
              <a:t> $15.000 </a:t>
            </a:r>
            <a:r>
              <a:rPr lang="en-US" sz="2000" dirty="0" err="1"/>
              <a:t>pagados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constructor</a:t>
            </a:r>
          </a:p>
          <a:p>
            <a:pPr marL="0" indent="0">
              <a:buNone/>
            </a:pPr>
            <a:r>
              <a:rPr lang="en-US" sz="2000" b="1" dirty="0" err="1"/>
              <a:t>Requisitos</a:t>
            </a:r>
            <a:r>
              <a:rPr lang="en-US" sz="2000" b="1" dirty="0"/>
              <a:t>: </a:t>
            </a:r>
            <a:r>
              <a:rPr lang="en-US" sz="2000" dirty="0"/>
              <a:t>2 </a:t>
            </a:r>
            <a:r>
              <a:rPr lang="en-US" sz="2000" dirty="0" err="1"/>
              <a:t>años</a:t>
            </a:r>
            <a:r>
              <a:rPr lang="en-US" sz="2000" dirty="0"/>
              <a:t> de Taxes, 1099 o W2, Credit Score.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F65E38-ADD0-AD84-738A-39647C438AD9}"/>
              </a:ext>
            </a:extLst>
          </p:cNvPr>
          <p:cNvSpPr txBox="1">
            <a:spLocks/>
          </p:cNvSpPr>
          <p:nvPr/>
        </p:nvSpPr>
        <p:spPr>
          <a:xfrm>
            <a:off x="7940870" y="1430214"/>
            <a:ext cx="3536022" cy="44641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Financiamiento</a:t>
            </a:r>
            <a:r>
              <a:rPr lang="en-US" sz="2000" b="1" dirty="0">
                <a:solidFill>
                  <a:srgbClr val="FF0000"/>
                </a:solidFill>
              </a:rPr>
              <a:t> para </a:t>
            </a:r>
            <a:r>
              <a:rPr lang="en-US" sz="2000" b="1" dirty="0" err="1">
                <a:solidFill>
                  <a:srgbClr val="FF0000"/>
                </a:solidFill>
              </a:rPr>
              <a:t>Extranjeros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err="1"/>
              <a:t>Cuota</a:t>
            </a:r>
            <a:r>
              <a:rPr lang="en-US" sz="2000" b="1" dirty="0"/>
              <a:t> </a:t>
            </a:r>
            <a:r>
              <a:rPr lang="en-US" sz="2000" b="1" dirty="0" err="1"/>
              <a:t>Inicial</a:t>
            </a:r>
            <a:r>
              <a:rPr lang="en-US" sz="2000" b="1" dirty="0"/>
              <a:t>: </a:t>
            </a:r>
            <a:r>
              <a:rPr lang="en-US" sz="2000" dirty="0"/>
              <a:t>30% a 35%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valor del </a:t>
            </a:r>
            <a:r>
              <a:rPr lang="en-US" sz="2000" dirty="0" err="1"/>
              <a:t>inmueble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 err="1"/>
              <a:t>Programas</a:t>
            </a:r>
            <a:r>
              <a:rPr lang="en-US" sz="2000" b="1" dirty="0"/>
              <a:t> de </a:t>
            </a:r>
            <a:r>
              <a:rPr lang="en-US" sz="2000" b="1" dirty="0" err="1"/>
              <a:t>Financiameinto</a:t>
            </a:r>
            <a:r>
              <a:rPr lang="en-US" sz="2000" b="1" dirty="0"/>
              <a:t>: </a:t>
            </a:r>
            <a:r>
              <a:rPr lang="en-US" sz="2000" dirty="0"/>
              <a:t>Foreign National a 30 </a:t>
            </a:r>
            <a:r>
              <a:rPr lang="en-US" sz="2000" dirty="0" err="1"/>
              <a:t>años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 err="1"/>
              <a:t>Beneficios</a:t>
            </a:r>
            <a:r>
              <a:rPr lang="en-US" sz="2000" b="1" dirty="0"/>
              <a:t>: Vivienda Nueva: </a:t>
            </a:r>
            <a:r>
              <a:rPr lang="en-US" sz="2000" dirty="0" err="1"/>
              <a:t>Gastos</a:t>
            </a:r>
            <a:r>
              <a:rPr lang="en-US" sz="2000" dirty="0"/>
              <a:t> de </a:t>
            </a:r>
            <a:r>
              <a:rPr lang="en-US" sz="2000" dirty="0" err="1"/>
              <a:t>Cierre</a:t>
            </a:r>
            <a:r>
              <a:rPr lang="en-US" sz="2000" dirty="0"/>
              <a:t>, </a:t>
            </a:r>
            <a:r>
              <a:rPr lang="en-US" sz="2000" dirty="0" err="1"/>
              <a:t>escrituracion</a:t>
            </a:r>
            <a:r>
              <a:rPr lang="en-US" sz="2000" dirty="0"/>
              <a:t>, </a:t>
            </a:r>
            <a:r>
              <a:rPr lang="en-US" sz="2000" dirty="0" err="1"/>
              <a:t>aproximadamente</a:t>
            </a:r>
            <a:r>
              <a:rPr lang="en-US" sz="2000" dirty="0"/>
              <a:t> $15.000 </a:t>
            </a:r>
            <a:r>
              <a:rPr lang="en-US" sz="2000" dirty="0" err="1"/>
              <a:t>pagados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constructor</a:t>
            </a:r>
          </a:p>
          <a:p>
            <a:pPr marL="0" indent="0">
              <a:buNone/>
            </a:pPr>
            <a:r>
              <a:rPr lang="en-US" sz="2000" b="1" dirty="0" err="1"/>
              <a:t>Requisitos</a:t>
            </a:r>
            <a:r>
              <a:rPr lang="en-US" sz="2000" b="1" dirty="0"/>
              <a:t>: </a:t>
            </a:r>
            <a:r>
              <a:rPr lang="en-US" sz="2000" dirty="0" err="1"/>
              <a:t>Pasaporte</a:t>
            </a:r>
            <a:r>
              <a:rPr lang="en-US" sz="2000" dirty="0"/>
              <a:t>, </a:t>
            </a:r>
            <a:r>
              <a:rPr lang="en-US" sz="2000" dirty="0" err="1"/>
              <a:t>comprobante</a:t>
            </a:r>
            <a:r>
              <a:rPr lang="en-US" sz="2000" dirty="0"/>
              <a:t> de </a:t>
            </a:r>
            <a:r>
              <a:rPr lang="en-US" sz="2000" dirty="0" err="1"/>
              <a:t>cuota</a:t>
            </a:r>
            <a:r>
              <a:rPr lang="en-US" sz="2000" dirty="0"/>
              <a:t> </a:t>
            </a:r>
            <a:r>
              <a:rPr lang="en-US" sz="2000" dirty="0" err="1"/>
              <a:t>inicial</a:t>
            </a:r>
            <a:r>
              <a:rPr lang="en-US" sz="2000" dirty="0"/>
              <a:t> en </a:t>
            </a:r>
            <a:r>
              <a:rPr lang="en-US" sz="2000" dirty="0" err="1"/>
              <a:t>su</a:t>
            </a:r>
            <a:r>
              <a:rPr lang="en-US" sz="2000" dirty="0"/>
              <a:t> banco, carta de </a:t>
            </a:r>
            <a:r>
              <a:rPr lang="en-US" sz="2000" dirty="0" err="1"/>
              <a:t>ingresos</a:t>
            </a:r>
            <a:r>
              <a:rPr lang="en-US" sz="2000" dirty="0"/>
              <a:t> de </a:t>
            </a:r>
            <a:r>
              <a:rPr lang="en-US" sz="2000" dirty="0" err="1"/>
              <a:t>su</a:t>
            </a:r>
            <a:r>
              <a:rPr lang="en-US" sz="2000" dirty="0"/>
              <a:t> Contador. </a:t>
            </a:r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 descr="A logo on a black background&#10;&#10;Description automatically generated">
            <a:extLst>
              <a:ext uri="{FF2B5EF4-FFF2-40B4-BE49-F238E27FC236}">
                <a16:creationId xmlns:a16="http://schemas.microsoft.com/office/drawing/2014/main" id="{C41363DB-0432-F948-926A-23A4CA0F5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75" y="5280147"/>
            <a:ext cx="2466975" cy="1847850"/>
          </a:xfrm>
          <a:prstGeom prst="rect">
            <a:avLst/>
          </a:prstGeom>
        </p:spPr>
      </p:pic>
      <p:pic>
        <p:nvPicPr>
          <p:cNvPr id="16" name="Picture 15" descr="A logo on a black background&#10;&#10;Description automatically generated">
            <a:extLst>
              <a:ext uri="{FF2B5EF4-FFF2-40B4-BE49-F238E27FC236}">
                <a16:creationId xmlns:a16="http://schemas.microsoft.com/office/drawing/2014/main" id="{57D356DB-5C6B-35C0-AECB-C83EABB9A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45" y="5132509"/>
            <a:ext cx="2143125" cy="2143125"/>
          </a:xfrm>
          <a:prstGeom prst="rect">
            <a:avLst/>
          </a:prstGeom>
        </p:spPr>
      </p:pic>
      <p:pic>
        <p:nvPicPr>
          <p:cNvPr id="20" name="Picture 19" descr="A black and red logo&#10;&#10;Description automatically generated">
            <a:extLst>
              <a:ext uri="{FF2B5EF4-FFF2-40B4-BE49-F238E27FC236}">
                <a16:creationId xmlns:a16="http://schemas.microsoft.com/office/drawing/2014/main" id="{AD452F47-ED7F-3542-84D0-8FF0969A5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28" y="5909517"/>
            <a:ext cx="2157747" cy="589110"/>
          </a:xfrm>
          <a:prstGeom prst="rect">
            <a:avLst/>
          </a:prstGeom>
        </p:spPr>
      </p:pic>
      <p:pic>
        <p:nvPicPr>
          <p:cNvPr id="22" name="Picture 21" descr="A blue and white logo with a white letter k&#10;&#10;Description automatically generated">
            <a:extLst>
              <a:ext uri="{FF2B5EF4-FFF2-40B4-BE49-F238E27FC236}">
                <a16:creationId xmlns:a16="http://schemas.microsoft.com/office/drawing/2014/main" id="{B2255EEC-3740-8DEA-A107-5CCE76C6D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881" y="74734"/>
            <a:ext cx="1749547" cy="12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BE78-9FDF-401B-B412-3AA10EC5BEA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80A77-4928-484F-9529-F716C85D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{A80B0953-CD39-45D5-9119-8EF5116F45CC}tf22797433_win32</Template>
  <TotalTime>349</TotalTime>
  <Words>907</Words>
  <Application>Microsoft Office PowerPoint</Application>
  <PresentationFormat>Widescreen</PresentationFormat>
  <Paragraphs>142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Univers Condensed Light</vt:lpstr>
      <vt:lpstr>Walbaum Display Light</vt:lpstr>
      <vt:lpstr>AngleLinesVTI</vt:lpstr>
      <vt:lpstr>Adquiera su propiedad en U.S.A. DE MANERA FACIL…  DE LA MANO DE LOS EXPERTOS!   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Sanchez</dc:creator>
  <cp:lastModifiedBy>Carlos Sanchez</cp:lastModifiedBy>
  <cp:revision>1</cp:revision>
  <dcterms:created xsi:type="dcterms:W3CDTF">2024-08-15T14:35:03Z</dcterms:created>
  <dcterms:modified xsi:type="dcterms:W3CDTF">2024-08-15T22:53:12Z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